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0" r:id="rId3"/>
    <p:sldId id="258" r:id="rId4"/>
    <p:sldId id="259" r:id="rId5"/>
    <p:sldId id="261" r:id="rId6"/>
    <p:sldId id="257"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16.03.2022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16.03.2022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16.03.2022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16.03.2022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16.03.2022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16.03.2022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16.03.2022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23528" y="260648"/>
            <a:ext cx="8496944" cy="6264696"/>
          </a:xfrm>
        </p:spPr>
        <p:txBody>
          <a:bodyPr>
            <a:normAutofit/>
          </a:bodyPr>
          <a:lstStyle/>
          <a:p>
            <a:r>
              <a:rPr lang="ru-RU" sz="6000" b="1" u="sng" dirty="0" smtClean="0">
                <a:solidFill>
                  <a:schemeClr val="accent3">
                    <a:lumMod val="75000"/>
                  </a:schemeClr>
                </a:solidFill>
                <a:latin typeface="Times New Roman" pitchFamily="18" charset="0"/>
                <a:cs typeface="Times New Roman" pitchFamily="18" charset="0"/>
              </a:rPr>
              <a:t>Психолог-родителям</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smtClean="0">
                <a:latin typeface="Times New Roman" pitchFamily="18" charset="0"/>
                <a:cs typeface="Times New Roman" pitchFamily="18" charset="0"/>
              </a:rPr>
              <a:t>Простые </a:t>
            </a:r>
            <a:r>
              <a:rPr lang="ru-RU" sz="3600" dirty="0" smtClean="0">
                <a:latin typeface="Times New Roman" pitchFamily="18" charset="0"/>
                <a:cs typeface="Times New Roman" pitchFamily="18" charset="0"/>
              </a:rPr>
              <a:t>правила общения с ребёнком для сохранения психологического здоровья ребёнка и позитивного микроклимата всей </a:t>
            </a:r>
            <a:r>
              <a:rPr lang="ru-RU" sz="3600" dirty="0" smtClean="0">
                <a:latin typeface="Times New Roman" pitchFamily="18" charset="0"/>
                <a:cs typeface="Times New Roman" pitchFamily="18" charset="0"/>
              </a:rPr>
              <a:t>семьи</a:t>
            </a:r>
            <a:r>
              <a:rPr lang="ru-RU" sz="3600" dirty="0" smtClean="0">
                <a:latin typeface="Times New Roman" pitchFamily="18" charset="0"/>
                <a:cs typeface="Times New Roman" pitchFamily="18" charset="0"/>
              </a:rPr>
              <a:t/>
            </a:r>
            <a:br>
              <a:rPr lang="ru-RU" sz="3600" dirty="0" smtClean="0">
                <a:latin typeface="Times New Roman" pitchFamily="18" charset="0"/>
                <a:cs typeface="Times New Roman" pitchFamily="18" charset="0"/>
              </a:rPr>
            </a:b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r>
              <a:rPr lang="ru-RU" sz="3600" dirty="0">
                <a:latin typeface="Times New Roman" pitchFamily="18" charset="0"/>
                <a:cs typeface="Times New Roman" pitchFamily="18" charset="0"/>
              </a:rPr>
              <a:t/>
            </a:r>
            <a:br>
              <a:rPr lang="ru-RU" sz="3600" dirty="0">
                <a:latin typeface="Times New Roman" pitchFamily="18" charset="0"/>
                <a:cs typeface="Times New Roman" pitchFamily="18" charset="0"/>
              </a:rPr>
            </a:br>
            <a:r>
              <a:rPr lang="ru-RU" sz="1800" dirty="0" smtClean="0">
                <a:latin typeface="Times New Roman" pitchFamily="18" charset="0"/>
                <a:cs typeface="Times New Roman" pitchFamily="18" charset="0"/>
              </a:rPr>
              <a:t>Педагог-психолог: </a:t>
            </a:r>
            <a:r>
              <a:rPr lang="ru-RU" sz="1800" dirty="0" err="1" smtClean="0">
                <a:latin typeface="Times New Roman" pitchFamily="18" charset="0"/>
                <a:cs typeface="Times New Roman" pitchFamily="18" charset="0"/>
              </a:rPr>
              <a:t>Голыгина</a:t>
            </a:r>
            <a:r>
              <a:rPr lang="ru-RU" sz="1800" dirty="0" smtClean="0">
                <a:latin typeface="Times New Roman" pitchFamily="18" charset="0"/>
                <a:cs typeface="Times New Roman" pitchFamily="18" charset="0"/>
              </a:rPr>
              <a:t> П. Ю.</a:t>
            </a:r>
            <a:br>
              <a:rPr lang="ru-RU" sz="1800" dirty="0" smtClean="0">
                <a:latin typeface="Times New Roman" pitchFamily="18" charset="0"/>
                <a:cs typeface="Times New Roman" pitchFamily="18" charset="0"/>
              </a:rPr>
            </a:br>
            <a:r>
              <a:rPr lang="ru-RU" sz="1800" dirty="0" smtClean="0">
                <a:latin typeface="Times New Roman" pitchFamily="18" charset="0"/>
                <a:cs typeface="Times New Roman" pitchFamily="18" charset="0"/>
              </a:rPr>
              <a:t>«Детский сад № 10 комбинированного вида»</a:t>
            </a:r>
            <a:endParaRPr lang="ru-RU" sz="1800"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04664"/>
            <a:ext cx="8229600" cy="5721499"/>
          </a:xfrm>
        </p:spPr>
        <p:txBody>
          <a:bodyPr>
            <a:normAutofit fontScale="85000" lnSpcReduction="20000"/>
          </a:bodyPr>
          <a:lstStyle/>
          <a:p>
            <a:pPr>
              <a:buNone/>
            </a:pPr>
            <a:r>
              <a:rPr lang="ru-RU" sz="2600" b="1" u="sng" dirty="0" smtClean="0">
                <a:solidFill>
                  <a:schemeClr val="accent2">
                    <a:lumMod val="75000"/>
                  </a:schemeClr>
                </a:solidFill>
                <a:latin typeface="Times New Roman" pitchFamily="18" charset="0"/>
                <a:cs typeface="Times New Roman" pitchFamily="18" charset="0"/>
              </a:rPr>
              <a:t>     9. Не </a:t>
            </a:r>
            <a:r>
              <a:rPr lang="ru-RU" sz="2600" b="1" u="sng" dirty="0">
                <a:solidFill>
                  <a:schemeClr val="accent2">
                    <a:lumMod val="75000"/>
                  </a:schemeClr>
                </a:solidFill>
                <a:latin typeface="Times New Roman" pitchFamily="18" charset="0"/>
                <a:cs typeface="Times New Roman" pitchFamily="18" charset="0"/>
              </a:rPr>
              <a:t>делайте поспешных выводов</a:t>
            </a:r>
            <a:endParaRPr lang="ru-RU" sz="2600" u="sng" dirty="0">
              <a:solidFill>
                <a:schemeClr val="accent2">
                  <a:lumMod val="75000"/>
                </a:schemeClr>
              </a:solidFill>
              <a:latin typeface="Times New Roman" pitchFamily="18" charset="0"/>
              <a:cs typeface="Times New Roman" pitchFamily="18" charset="0"/>
            </a:endParaRPr>
          </a:p>
          <a:p>
            <a:r>
              <a:rPr lang="ru-RU" sz="2400" dirty="0">
                <a:latin typeface="Times New Roman" pitchFamily="18" charset="0"/>
                <a:cs typeface="Times New Roman" pitchFamily="18" charset="0"/>
              </a:rPr>
              <a:t>Не думайте, что вы точно знаете, чего хочет ваш ребенок и как он себя чувствует в любой момент. Если ребенок ни на что не жалуется, вы можете предположить, что он счастлив. Или вы можете считать себя хорошими родителями только потому, что ребенок хорошо ведет себя на публике и не капризничает.</a:t>
            </a:r>
          </a:p>
          <a:p>
            <a:r>
              <a:rPr lang="ru-RU" sz="2400" dirty="0">
                <a:latin typeface="Times New Roman" pitchFamily="18" charset="0"/>
                <a:cs typeface="Times New Roman" pitchFamily="18" charset="0"/>
              </a:rPr>
              <a:t>Когда вы делаете подобные предположения, вы перестаете понимать своего ребенка. Из-за этого вы можете совершать неправильные поступки по отношению к нему. Когда вы не уверены в том, что чувствует ребенок, просто спросите у него – и вы развеете все сомнения.</a:t>
            </a:r>
          </a:p>
          <a:p>
            <a:r>
              <a:rPr lang="ru-RU" sz="2600" b="1" u="sng" dirty="0">
                <a:solidFill>
                  <a:schemeClr val="accent2">
                    <a:lumMod val="75000"/>
                  </a:schemeClr>
                </a:solidFill>
              </a:rPr>
              <a:t>Не бойтесь трудностей</a:t>
            </a:r>
            <a:endParaRPr lang="ru-RU" sz="2600" u="sng" dirty="0">
              <a:solidFill>
                <a:schemeClr val="accent2">
                  <a:lumMod val="75000"/>
                </a:schemeClr>
              </a:solidFill>
            </a:endParaRPr>
          </a:p>
          <a:p>
            <a:r>
              <a:rPr lang="ru-RU" sz="2600" dirty="0"/>
              <a:t>Понимание детской психологии может быть сложной задачей. Если у вас несколько детей, у каждого из них могут быть свои особенности психики.</a:t>
            </a:r>
          </a:p>
          <a:p>
            <a:r>
              <a:rPr lang="ru-RU" sz="2600" dirty="0"/>
              <a:t>Не стоит полагать, что психика всех детей устроена одинаково и что существует стиль воспитания, подходящий для всех. Изучение психологии вашего ребенка может быть долгим и утомительным процессом, но это очень важно для того, чтобы сформировать у него здоровую психику.</a:t>
            </a:r>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8640"/>
            <a:ext cx="8229600" cy="6552728"/>
          </a:xfrm>
        </p:spPr>
        <p:txBody>
          <a:bodyPr>
            <a:normAutofit fontScale="25000" lnSpcReduction="20000"/>
          </a:bodyPr>
          <a:lstStyle/>
          <a:p>
            <a:r>
              <a:rPr lang="ru-RU" sz="8000" b="1" u="sng" dirty="0" smtClean="0">
                <a:solidFill>
                  <a:srgbClr val="FF0066"/>
                </a:solidFill>
                <a:latin typeface="Times New Roman" pitchFamily="18" charset="0"/>
                <a:cs typeface="Times New Roman" pitchFamily="18" charset="0"/>
              </a:rPr>
              <a:t>В завершение, прикрепляю несколько советов из книги  </a:t>
            </a:r>
          </a:p>
          <a:p>
            <a:pPr marL="0" indent="0">
              <a:buNone/>
            </a:pPr>
            <a:r>
              <a:rPr lang="ru-RU" sz="8000" b="1" u="sng" dirty="0" smtClean="0">
                <a:solidFill>
                  <a:srgbClr val="FF0066"/>
                </a:solidFill>
                <a:latin typeface="Times New Roman" pitchFamily="18" charset="0"/>
                <a:cs typeface="Times New Roman" pitchFamily="18" charset="0"/>
              </a:rPr>
              <a:t>Ю. Б</a:t>
            </a:r>
            <a:r>
              <a:rPr lang="ru-RU" sz="8000" b="1" u="sng" dirty="0">
                <a:solidFill>
                  <a:srgbClr val="FF0066"/>
                </a:solidFill>
                <a:latin typeface="Times New Roman" pitchFamily="18" charset="0"/>
                <a:cs typeface="Times New Roman" pitchFamily="18" charset="0"/>
              </a:rPr>
              <a:t>. </a:t>
            </a:r>
            <a:r>
              <a:rPr lang="ru-RU" sz="8000" b="1" u="sng" dirty="0" err="1" smtClean="0">
                <a:solidFill>
                  <a:srgbClr val="FF0066"/>
                </a:solidFill>
                <a:latin typeface="Times New Roman" pitchFamily="18" charset="0"/>
                <a:cs typeface="Times New Roman" pitchFamily="18" charset="0"/>
              </a:rPr>
              <a:t>Гиппенрейтер</a:t>
            </a:r>
            <a:r>
              <a:rPr lang="ru-RU" sz="8000" b="1" u="sng" dirty="0" smtClean="0">
                <a:solidFill>
                  <a:srgbClr val="FF0066"/>
                </a:solidFill>
                <a:latin typeface="Times New Roman" pitchFamily="18" charset="0"/>
                <a:cs typeface="Times New Roman" pitchFamily="18" charset="0"/>
              </a:rPr>
              <a:t> «Общаться </a:t>
            </a:r>
            <a:r>
              <a:rPr lang="ru-RU" sz="8000" b="1" u="sng" dirty="0">
                <a:solidFill>
                  <a:srgbClr val="FF0066"/>
                </a:solidFill>
                <a:latin typeface="Times New Roman" pitchFamily="18" charset="0"/>
                <a:cs typeface="Times New Roman" pitchFamily="18" charset="0"/>
              </a:rPr>
              <a:t>с ребенком. Как</a:t>
            </a:r>
            <a:r>
              <a:rPr lang="ru-RU" sz="8000" b="1" u="sng" dirty="0" smtClean="0">
                <a:solidFill>
                  <a:srgbClr val="FF0066"/>
                </a:solidFill>
                <a:latin typeface="Times New Roman" pitchFamily="18" charset="0"/>
                <a:cs typeface="Times New Roman" pitchFamily="18" charset="0"/>
              </a:rPr>
              <a:t>?»</a:t>
            </a:r>
          </a:p>
          <a:p>
            <a:r>
              <a:rPr lang="ru-RU" sz="8000" dirty="0" smtClean="0">
                <a:latin typeface="Times New Roman" pitchFamily="18" charset="0"/>
                <a:cs typeface="Times New Roman" pitchFamily="18" charset="0"/>
              </a:rPr>
              <a:t>Часто </a:t>
            </a:r>
            <a:r>
              <a:rPr lang="ru-RU" sz="8000" dirty="0">
                <a:latin typeface="Times New Roman" pitchFamily="18" charset="0"/>
                <a:cs typeface="Times New Roman" pitchFamily="18" charset="0"/>
              </a:rPr>
              <a:t>родители спрашивают: </a:t>
            </a:r>
            <a:r>
              <a:rPr lang="ru-RU" sz="8000" dirty="0" smtClean="0">
                <a:latin typeface="Times New Roman" pitchFamily="18" charset="0"/>
                <a:cs typeface="Times New Roman" pitchFamily="18" charset="0"/>
              </a:rPr>
              <a:t>«</a:t>
            </a:r>
            <a:r>
              <a:rPr lang="ru-RU" sz="8000" dirty="0">
                <a:latin typeface="Times New Roman" pitchFamily="18" charset="0"/>
                <a:cs typeface="Times New Roman" pitchFamily="18" charset="0"/>
              </a:rPr>
              <a:t>Если я принимаю ребенка, значит ли это, что я не должна никогда на него сердиться?» Нет, не значит! Но существуют следующие правила</a:t>
            </a:r>
            <a:r>
              <a:rPr lang="ru-RU" sz="8000" dirty="0" smtClean="0">
                <a:latin typeface="Times New Roman" pitchFamily="18" charset="0"/>
                <a:cs typeface="Times New Roman" pitchFamily="18" charset="0"/>
              </a:rPr>
              <a:t>:</a:t>
            </a:r>
            <a:endParaRPr lang="ru-RU" sz="8000" dirty="0">
              <a:latin typeface="Times New Roman" pitchFamily="18" charset="0"/>
              <a:cs typeface="Times New Roman" pitchFamily="18" charset="0"/>
            </a:endParaRPr>
          </a:p>
          <a:p>
            <a:r>
              <a:rPr lang="ru-RU" sz="8000" b="1" u="sng" dirty="0" smtClean="0">
                <a:solidFill>
                  <a:schemeClr val="accent2">
                    <a:lumMod val="75000"/>
                  </a:schemeClr>
                </a:solidFill>
                <a:latin typeface="Times New Roman" pitchFamily="18" charset="0"/>
                <a:cs typeface="Times New Roman" pitchFamily="18" charset="0"/>
              </a:rPr>
              <a:t>Правило </a:t>
            </a:r>
            <a:r>
              <a:rPr lang="ru-RU" sz="8000" b="1" u="sng" dirty="0">
                <a:solidFill>
                  <a:schemeClr val="accent2">
                    <a:lumMod val="75000"/>
                  </a:schemeClr>
                </a:solidFill>
                <a:latin typeface="Times New Roman" pitchFamily="18" charset="0"/>
                <a:cs typeface="Times New Roman" pitchFamily="18" charset="0"/>
              </a:rPr>
              <a:t>первое: </a:t>
            </a:r>
            <a:r>
              <a:rPr lang="ru-RU" sz="8000" dirty="0">
                <a:latin typeface="Times New Roman" pitchFamily="18" charset="0"/>
                <a:cs typeface="Times New Roman" pitchFamily="18" charset="0"/>
              </a:rPr>
              <a:t>Можно выражать свое недовольство отдельными действиями ребенка, но не ребенком в целом. </a:t>
            </a:r>
          </a:p>
          <a:p>
            <a:r>
              <a:rPr lang="ru-RU" sz="8000" dirty="0" smtClean="0">
                <a:latin typeface="Times New Roman" pitchFamily="18" charset="0"/>
                <a:cs typeface="Times New Roman" pitchFamily="18" charset="0"/>
              </a:rPr>
              <a:t/>
            </a:r>
            <a:br>
              <a:rPr lang="ru-RU" sz="8000" dirty="0" smtClean="0">
                <a:latin typeface="Times New Roman" pitchFamily="18" charset="0"/>
                <a:cs typeface="Times New Roman" pitchFamily="18" charset="0"/>
              </a:rPr>
            </a:br>
            <a:r>
              <a:rPr lang="ru-RU" sz="8000" b="1" u="sng" dirty="0" smtClean="0">
                <a:solidFill>
                  <a:schemeClr val="accent2">
                    <a:lumMod val="75000"/>
                  </a:schemeClr>
                </a:solidFill>
                <a:latin typeface="Times New Roman" pitchFamily="18" charset="0"/>
                <a:cs typeface="Times New Roman" pitchFamily="18" charset="0"/>
              </a:rPr>
              <a:t>Правило </a:t>
            </a:r>
            <a:r>
              <a:rPr lang="ru-RU" sz="8000" b="1" u="sng" dirty="0">
                <a:solidFill>
                  <a:schemeClr val="accent2">
                    <a:lumMod val="75000"/>
                  </a:schemeClr>
                </a:solidFill>
                <a:latin typeface="Times New Roman" pitchFamily="18" charset="0"/>
                <a:cs typeface="Times New Roman" pitchFamily="18" charset="0"/>
              </a:rPr>
              <a:t>второе: </a:t>
            </a:r>
            <a:r>
              <a:rPr lang="ru-RU" sz="8000" dirty="0">
                <a:latin typeface="Times New Roman" pitchFamily="18" charset="0"/>
                <a:cs typeface="Times New Roman" pitchFamily="18" charset="0"/>
              </a:rPr>
              <a:t>Можно осуждать действия ребенка, но не его чувства, какими бы нежелательными и «непозволительными» они не были. </a:t>
            </a:r>
            <a:r>
              <a:rPr lang="ru-RU" sz="8000" dirty="0" smtClean="0">
                <a:latin typeface="Times New Roman" pitchFamily="18" charset="0"/>
                <a:cs typeface="Times New Roman" pitchFamily="18" charset="0"/>
              </a:rPr>
              <a:t>Раз </a:t>
            </a:r>
            <a:r>
              <a:rPr lang="ru-RU" sz="8000" dirty="0">
                <a:latin typeface="Times New Roman" pitchFamily="18" charset="0"/>
                <a:cs typeface="Times New Roman" pitchFamily="18" charset="0"/>
              </a:rPr>
              <a:t>они у него возникли, значит, для этого есть основания. </a:t>
            </a:r>
          </a:p>
          <a:p>
            <a:r>
              <a:rPr lang="ru-RU" sz="8000" b="1" u="sng" dirty="0" smtClean="0">
                <a:solidFill>
                  <a:schemeClr val="accent2">
                    <a:lumMod val="75000"/>
                  </a:schemeClr>
                </a:solidFill>
                <a:latin typeface="Times New Roman" pitchFamily="18" charset="0"/>
                <a:cs typeface="Times New Roman" pitchFamily="18" charset="0"/>
              </a:rPr>
              <a:t>Правило </a:t>
            </a:r>
            <a:r>
              <a:rPr lang="ru-RU" sz="8000" b="1" u="sng" dirty="0">
                <a:solidFill>
                  <a:schemeClr val="accent2">
                    <a:lumMod val="75000"/>
                  </a:schemeClr>
                </a:solidFill>
                <a:latin typeface="Times New Roman" pitchFamily="18" charset="0"/>
                <a:cs typeface="Times New Roman" pitchFamily="18" charset="0"/>
              </a:rPr>
              <a:t>третье: </a:t>
            </a:r>
            <a:r>
              <a:rPr lang="ru-RU" sz="8000" dirty="0">
                <a:latin typeface="Times New Roman" pitchFamily="18" charset="0"/>
                <a:cs typeface="Times New Roman" pitchFamily="18" charset="0"/>
              </a:rPr>
              <a:t>Недовольство действиями ребенка не должно быть систематическим, иначе оно перерастет в неприятие его. </a:t>
            </a:r>
          </a:p>
          <a:p>
            <a:r>
              <a:rPr lang="ru-RU" sz="8000" b="1" u="sng" dirty="0" smtClean="0">
                <a:solidFill>
                  <a:schemeClr val="accent3">
                    <a:lumMod val="50000"/>
                  </a:schemeClr>
                </a:solidFill>
                <a:latin typeface="Times New Roman" pitchFamily="18" charset="0"/>
                <a:cs typeface="Times New Roman" pitchFamily="18" charset="0"/>
              </a:rPr>
              <a:t>Как </a:t>
            </a:r>
            <a:r>
              <a:rPr lang="ru-RU" sz="8000" b="1" u="sng" dirty="0">
                <a:solidFill>
                  <a:schemeClr val="accent3">
                    <a:lumMod val="50000"/>
                  </a:schemeClr>
                </a:solidFill>
                <a:latin typeface="Times New Roman" pitchFamily="18" charset="0"/>
                <a:cs typeface="Times New Roman" pitchFamily="18" charset="0"/>
              </a:rPr>
              <a:t>помогать ребенку</a:t>
            </a:r>
            <a:r>
              <a:rPr lang="ru-RU" sz="8000" b="1" u="sng" dirty="0" smtClean="0">
                <a:solidFill>
                  <a:schemeClr val="accent3">
                    <a:lumMod val="50000"/>
                  </a:schemeClr>
                </a:solidFill>
                <a:latin typeface="Times New Roman" pitchFamily="18" charset="0"/>
                <a:cs typeface="Times New Roman" pitchFamily="18" charset="0"/>
              </a:rPr>
              <a:t>.</a:t>
            </a:r>
          </a:p>
          <a:p>
            <a:r>
              <a:rPr lang="ru-RU" sz="8000" b="1" u="sng" dirty="0" smtClean="0">
                <a:solidFill>
                  <a:schemeClr val="accent2">
                    <a:lumMod val="75000"/>
                  </a:schemeClr>
                </a:solidFill>
                <a:latin typeface="Times New Roman" pitchFamily="18" charset="0"/>
                <a:cs typeface="Times New Roman" pitchFamily="18" charset="0"/>
              </a:rPr>
              <a:t> </a:t>
            </a:r>
            <a:r>
              <a:rPr lang="ru-RU" sz="8000" dirty="0">
                <a:latin typeface="Times New Roman" pitchFamily="18" charset="0"/>
                <a:cs typeface="Times New Roman" pitchFamily="18" charset="0"/>
              </a:rPr>
              <a:t>Если ребенку трудно, и он готов принять Вашу помощь, обязательно помогите ему. </a:t>
            </a:r>
            <a:r>
              <a:rPr lang="ru-RU" sz="8000" b="1" dirty="0" smtClean="0">
                <a:solidFill>
                  <a:schemeClr val="accent3">
                    <a:lumMod val="50000"/>
                  </a:schemeClr>
                </a:solidFill>
                <a:latin typeface="Times New Roman" pitchFamily="18" charset="0"/>
                <a:cs typeface="Times New Roman" pitchFamily="18" charset="0"/>
              </a:rPr>
              <a:t>При </a:t>
            </a:r>
            <a:r>
              <a:rPr lang="ru-RU" sz="8000" b="1" dirty="0">
                <a:solidFill>
                  <a:schemeClr val="accent3">
                    <a:lumMod val="50000"/>
                  </a:schemeClr>
                </a:solidFill>
                <a:latin typeface="Times New Roman" pitchFamily="18" charset="0"/>
                <a:cs typeface="Times New Roman" pitchFamily="18" charset="0"/>
              </a:rPr>
              <a:t>этом соблюдая два простых правила </a:t>
            </a:r>
            <a:r>
              <a:rPr lang="ru-RU" sz="8000" b="1" dirty="0" smtClean="0">
                <a:solidFill>
                  <a:schemeClr val="accent3">
                    <a:lumMod val="50000"/>
                  </a:schemeClr>
                </a:solidFill>
                <a:latin typeface="Times New Roman" pitchFamily="18" charset="0"/>
                <a:cs typeface="Times New Roman" pitchFamily="18" charset="0"/>
              </a:rPr>
              <a:t>:</a:t>
            </a:r>
          </a:p>
          <a:p>
            <a:pPr>
              <a:buNone/>
            </a:pPr>
            <a:r>
              <a:rPr lang="ru-RU" sz="8000" b="1" u="sng" dirty="0">
                <a:solidFill>
                  <a:schemeClr val="accent3">
                    <a:lumMod val="50000"/>
                  </a:schemeClr>
                </a:solidFill>
                <a:latin typeface="Times New Roman" pitchFamily="18" charset="0"/>
                <a:cs typeface="Times New Roman" pitchFamily="18" charset="0"/>
              </a:rPr>
              <a:t> </a:t>
            </a:r>
            <a:r>
              <a:rPr lang="ru-RU" sz="8000" b="1" u="sng" dirty="0" smtClean="0">
                <a:solidFill>
                  <a:schemeClr val="accent3">
                    <a:lumMod val="50000"/>
                  </a:schemeClr>
                </a:solidFill>
                <a:latin typeface="Times New Roman" pitchFamily="18" charset="0"/>
                <a:cs typeface="Times New Roman" pitchFamily="18" charset="0"/>
              </a:rPr>
              <a:t>   Правило первое: </a:t>
            </a:r>
            <a:r>
              <a:rPr lang="ru-RU" sz="8000" dirty="0" smtClean="0">
                <a:latin typeface="Times New Roman" pitchFamily="18" charset="0"/>
                <a:cs typeface="Times New Roman" pitchFamily="18" charset="0"/>
              </a:rPr>
              <a:t>Возьмите на себя только то, что ребенок не может выполнить сам, остальное предоставьте ему самому. </a:t>
            </a:r>
          </a:p>
          <a:p>
            <a:pPr>
              <a:buNone/>
            </a:pPr>
            <a:r>
              <a:rPr lang="ru-RU" sz="8000" b="1" u="sng" dirty="0" smtClean="0">
                <a:solidFill>
                  <a:schemeClr val="accent3">
                    <a:lumMod val="50000"/>
                  </a:schemeClr>
                </a:solidFill>
                <a:latin typeface="Times New Roman" pitchFamily="18" charset="0"/>
                <a:cs typeface="Times New Roman" pitchFamily="18" charset="0"/>
              </a:rPr>
              <a:t>    Правило второе: </a:t>
            </a:r>
            <a:r>
              <a:rPr lang="ru-RU" sz="8000" dirty="0" smtClean="0">
                <a:latin typeface="Times New Roman" pitchFamily="18" charset="0"/>
                <a:cs typeface="Times New Roman" pitchFamily="18" charset="0"/>
              </a:rPr>
              <a:t>По мере освоения ребенком новых действий постепенно передавайте их ему. </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404664"/>
            <a:ext cx="8712968" cy="6264696"/>
          </a:xfrm>
        </p:spPr>
        <p:txBody>
          <a:bodyPr>
            <a:normAutofit fontScale="55000" lnSpcReduction="20000"/>
          </a:bodyPr>
          <a:lstStyle/>
          <a:p>
            <a:pPr>
              <a:buNone/>
            </a:pPr>
            <a:r>
              <a:rPr lang="ru-RU" sz="4400" dirty="0" smtClean="0">
                <a:latin typeface="Times New Roman" pitchFamily="18" charset="0"/>
                <a:cs typeface="Times New Roman" pitchFamily="18" charset="0"/>
              </a:rPr>
              <a:t/>
            </a:r>
            <a:br>
              <a:rPr lang="ru-RU" sz="4400" dirty="0" smtClean="0">
                <a:latin typeface="Times New Roman" pitchFamily="18" charset="0"/>
                <a:cs typeface="Times New Roman" pitchFamily="18" charset="0"/>
              </a:rPr>
            </a:br>
            <a:r>
              <a:rPr lang="ru-RU" sz="4400" dirty="0" smtClean="0">
                <a:latin typeface="Times New Roman" pitchFamily="18" charset="0"/>
                <a:cs typeface="Times New Roman" pitchFamily="18" charset="0"/>
              </a:rPr>
              <a:t> </a:t>
            </a:r>
            <a:r>
              <a:rPr lang="ru-RU" sz="4400" b="1" u="sng" dirty="0" smtClean="0">
                <a:solidFill>
                  <a:schemeClr val="accent6">
                    <a:lumMod val="75000"/>
                  </a:schemeClr>
                </a:solidFill>
                <a:latin typeface="Times New Roman" pitchFamily="18" charset="0"/>
                <a:cs typeface="Times New Roman" pitchFamily="18" charset="0"/>
              </a:rPr>
              <a:t>Принцип невмешательства. </a:t>
            </a:r>
            <a:r>
              <a:rPr lang="ru-RU" sz="4400" dirty="0" smtClean="0">
                <a:latin typeface="Times New Roman" pitchFamily="18" charset="0"/>
                <a:cs typeface="Times New Roman" pitchFamily="18" charset="0"/>
              </a:rPr>
              <a:t>Не вмешивайтесь в дело, которым занят ребенок, если он не просит помощи.. Своим невмешательством Вы будете сообщать ему: «С тобой все в порядке! Ты, конечно, справишься!»</a:t>
            </a:r>
          </a:p>
          <a:p>
            <a:pPr>
              <a:buNone/>
            </a:pPr>
            <a:r>
              <a:rPr lang="ru-RU" sz="4400" dirty="0" smtClean="0">
                <a:latin typeface="Times New Roman" pitchFamily="18" charset="0"/>
                <a:cs typeface="Times New Roman" pitchFamily="18" charset="0"/>
              </a:rPr>
              <a:t/>
            </a:r>
            <a:br>
              <a:rPr lang="ru-RU" sz="4400" dirty="0" smtClean="0">
                <a:latin typeface="Times New Roman" pitchFamily="18" charset="0"/>
                <a:cs typeface="Times New Roman" pitchFamily="18" charset="0"/>
              </a:rPr>
            </a:br>
            <a:r>
              <a:rPr lang="ru-RU" sz="4400" dirty="0" smtClean="0">
                <a:latin typeface="Times New Roman" pitchFamily="18" charset="0"/>
                <a:cs typeface="Times New Roman" pitchFamily="18" charset="0"/>
              </a:rPr>
              <a:t>   На пути к самостоятельности Вашего ребенка: Постепенно, но неуклонно снимайте с себя заботу и ответственность за личные дела Вашего ребенка и передавайте их ему. </a:t>
            </a:r>
          </a:p>
          <a:p>
            <a:pPr>
              <a:buNone/>
            </a:pPr>
            <a:r>
              <a:rPr lang="ru-RU" sz="4400" dirty="0" smtClean="0">
                <a:latin typeface="Times New Roman" pitchFamily="18" charset="0"/>
                <a:cs typeface="Times New Roman" pitchFamily="18" charset="0"/>
              </a:rPr>
              <a:t/>
            </a:r>
            <a:br>
              <a:rPr lang="ru-RU" sz="4400" dirty="0" smtClean="0">
                <a:latin typeface="Times New Roman" pitchFamily="18" charset="0"/>
                <a:cs typeface="Times New Roman" pitchFamily="18" charset="0"/>
              </a:rPr>
            </a:br>
            <a:r>
              <a:rPr lang="ru-RU" sz="4400" dirty="0" smtClean="0">
                <a:latin typeface="Times New Roman" pitchFamily="18" charset="0"/>
                <a:cs typeface="Times New Roman" pitchFamily="18" charset="0"/>
              </a:rPr>
              <a:t> Позволяйте Вашему ребенку встречаться с отрицательными последствиями своих действий (или своего бездействия). Только тогда он будет взрослеть и становиться «сознательным». </a:t>
            </a:r>
          </a:p>
          <a:p>
            <a:pPr>
              <a:buNone/>
            </a:pPr>
            <a:r>
              <a:rPr lang="ru-RU" sz="4400" dirty="0" smtClean="0">
                <a:latin typeface="Times New Roman" pitchFamily="18" charset="0"/>
                <a:cs typeface="Times New Roman" pitchFamily="18" charset="0"/>
              </a:rPr>
              <a:t/>
            </a:r>
            <a:br>
              <a:rPr lang="ru-RU" sz="4400" dirty="0" smtClean="0">
                <a:latin typeface="Times New Roman" pitchFamily="18" charset="0"/>
                <a:cs typeface="Times New Roman" pitchFamily="18" charset="0"/>
              </a:rPr>
            </a:br>
            <a:r>
              <a:rPr lang="ru-RU" sz="4400" b="1" u="sng" dirty="0" smtClean="0">
                <a:solidFill>
                  <a:schemeClr val="accent6">
                    <a:lumMod val="75000"/>
                  </a:schemeClr>
                </a:solidFill>
                <a:latin typeface="Times New Roman" pitchFamily="18" charset="0"/>
                <a:cs typeface="Times New Roman" pitchFamily="18" charset="0"/>
              </a:rPr>
              <a:t>    И помните: </a:t>
            </a:r>
            <a:r>
              <a:rPr lang="ru-RU" sz="4400" dirty="0" smtClean="0">
                <a:latin typeface="Times New Roman" pitchFamily="18" charset="0"/>
                <a:cs typeface="Times New Roman" pitchFamily="18" charset="0"/>
              </a:rPr>
              <a:t>Личность и способности ребенка развиваются только в той деятельности, которой он занимается по собственному желанию и с интересом! </a:t>
            </a:r>
          </a:p>
          <a:p>
            <a:endParaRPr lang="ru-RU" sz="3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548681"/>
            <a:ext cx="4608512" cy="5616623"/>
          </a:xfrm>
        </p:spPr>
        <p:txBody>
          <a:bodyPr>
            <a:normAutofit fontScale="70000" lnSpcReduction="20000"/>
          </a:bodyPr>
          <a:lstStyle/>
          <a:p>
            <a:pPr>
              <a:buNone/>
            </a:pPr>
            <a:r>
              <a:rPr lang="ru-RU" b="1" dirty="0" smtClean="0"/>
              <a:t>     </a:t>
            </a:r>
            <a:r>
              <a:rPr lang="ru-RU" b="1" u="sng" dirty="0" smtClean="0">
                <a:solidFill>
                  <a:schemeClr val="accent2">
                    <a:lumMod val="75000"/>
                  </a:schemeClr>
                </a:solidFill>
              </a:rPr>
              <a:t>Почему </a:t>
            </a:r>
            <a:r>
              <a:rPr lang="ru-RU" b="1" u="sng" dirty="0">
                <a:solidFill>
                  <a:schemeClr val="accent2">
                    <a:lumMod val="75000"/>
                  </a:schemeClr>
                </a:solidFill>
              </a:rPr>
              <a:t>важно понимать детскую психологию?</a:t>
            </a:r>
            <a:endParaRPr lang="ru-RU" u="sng" dirty="0">
              <a:solidFill>
                <a:schemeClr val="accent2">
                  <a:lumMod val="75000"/>
                </a:schemeClr>
              </a:solidFill>
            </a:endParaRPr>
          </a:p>
          <a:p>
            <a:r>
              <a:rPr lang="ru-RU" dirty="0"/>
              <a:t>Каждый родитель интерпретирует способности и навыки своего ребенка (или их отсутствие) по-своему. Если вы не понимаете своего ребенка, вы можете неправильно оценивать его. В большинстве случаев это не приносит ребенку никакого вреда, но иногда последствия могут быть серьезными. Родители играют ключевую роль в развитии ребенка. И если вы недостаточно осведомлены о том, как устроена его психика, вы можете допускать ошибки в его воспитании.</a:t>
            </a:r>
          </a:p>
          <a:p>
            <a:endParaRPr lang="ru-RU" dirty="0"/>
          </a:p>
        </p:txBody>
      </p:sp>
      <p:pic>
        <p:nvPicPr>
          <p:cNvPr id="16386" name="Picture 2" descr="7 секретов, как вырастить умного ребенка."/>
          <p:cNvPicPr>
            <a:picLocks noChangeAspect="1" noChangeArrowheads="1"/>
          </p:cNvPicPr>
          <p:nvPr/>
        </p:nvPicPr>
        <p:blipFill>
          <a:blip r:embed="rId2" cstate="print"/>
          <a:srcRect/>
          <a:stretch>
            <a:fillRect/>
          </a:stretch>
        </p:blipFill>
        <p:spPr bwMode="auto">
          <a:xfrm>
            <a:off x="4801968" y="980728"/>
            <a:ext cx="4106958" cy="374441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u="sng" dirty="0" smtClean="0">
                <a:solidFill>
                  <a:schemeClr val="accent3">
                    <a:lumMod val="75000"/>
                  </a:schemeClr>
                </a:solidFill>
              </a:rPr>
              <a:t>Психология ребёнка.</a:t>
            </a:r>
            <a:endParaRPr lang="ru-RU" b="1" u="sng" dirty="0">
              <a:solidFill>
                <a:schemeClr val="accent3">
                  <a:lumMod val="75000"/>
                </a:schemeClr>
              </a:solidFill>
            </a:endParaRPr>
          </a:p>
        </p:txBody>
      </p:sp>
      <p:sp>
        <p:nvSpPr>
          <p:cNvPr id="3" name="Содержимое 2"/>
          <p:cNvSpPr>
            <a:spLocks noGrp="1"/>
          </p:cNvSpPr>
          <p:nvPr>
            <p:ph idx="1"/>
          </p:nvPr>
        </p:nvSpPr>
        <p:spPr>
          <a:xfrm>
            <a:off x="3995936" y="1340769"/>
            <a:ext cx="4690864" cy="4176464"/>
          </a:xfrm>
        </p:spPr>
        <p:txBody>
          <a:bodyPr>
            <a:normAutofit/>
          </a:bodyPr>
          <a:lstStyle/>
          <a:p>
            <a:pPr algn="r"/>
            <a:r>
              <a:rPr lang="ru-RU" sz="2200" dirty="0"/>
              <a:t>Одно из самых важных заданий, которое стоит перед </a:t>
            </a:r>
            <a:r>
              <a:rPr lang="ru-RU" sz="2200" dirty="0" smtClean="0"/>
              <a:t>родителями </a:t>
            </a:r>
            <a:r>
              <a:rPr lang="ru-RU" sz="2200" dirty="0"/>
              <a:t>- понять психологию своего ребенка. Разумеется, для этого вам не обязательно получать психологическое образование. Однако вы должны знать некоторые простые вещи о ребенке: что ему нравится, а что – нет; что заставляет его плакать, а что – смеяться; что мотивирует его, а что причиняет страдания.</a:t>
            </a:r>
          </a:p>
          <a:p>
            <a:endParaRPr lang="ru-RU" dirty="0"/>
          </a:p>
        </p:txBody>
      </p:sp>
      <p:pic>
        <p:nvPicPr>
          <p:cNvPr id="1026" name="Picture 2" descr="Праздник детям! "/>
          <p:cNvPicPr>
            <a:picLocks noChangeAspect="1" noChangeArrowheads="1"/>
          </p:cNvPicPr>
          <p:nvPr/>
        </p:nvPicPr>
        <p:blipFill>
          <a:blip r:embed="rId2" cstate="print"/>
          <a:srcRect/>
          <a:stretch>
            <a:fillRect/>
          </a:stretch>
        </p:blipFill>
        <p:spPr bwMode="auto">
          <a:xfrm>
            <a:off x="467544" y="1772816"/>
            <a:ext cx="3456383" cy="2304256"/>
          </a:xfrm>
          <a:prstGeom prst="rect">
            <a:avLst/>
          </a:prstGeom>
          <a:noFill/>
        </p:spPr>
      </p:pic>
      <p:sp>
        <p:nvSpPr>
          <p:cNvPr id="5" name="Прямоугольник 4"/>
          <p:cNvSpPr/>
          <p:nvPr/>
        </p:nvSpPr>
        <p:spPr>
          <a:xfrm>
            <a:off x="107504" y="4221088"/>
            <a:ext cx="3528392" cy="1569660"/>
          </a:xfrm>
          <a:prstGeom prst="rect">
            <a:avLst/>
          </a:prstGeom>
        </p:spPr>
        <p:txBody>
          <a:bodyPr wrap="square">
            <a:spAutoFit/>
          </a:bodyPr>
          <a:lstStyle/>
          <a:p>
            <a:r>
              <a:rPr lang="ru-RU" b="1" dirty="0" smtClean="0">
                <a:solidFill>
                  <a:schemeClr val="tx2">
                    <a:lumMod val="50000"/>
                  </a:schemeClr>
                </a:solidFill>
              </a:rPr>
              <a:t> </a:t>
            </a:r>
            <a:r>
              <a:rPr lang="ru-RU" sz="2400" b="1" dirty="0" smtClean="0">
                <a:solidFill>
                  <a:schemeClr val="tx2">
                    <a:lumMod val="50000"/>
                  </a:schemeClr>
                </a:solidFill>
              </a:rPr>
              <a:t>Рассмотрим несколько советов, которые помогут вам понять, как видит мир ребенок…</a:t>
            </a: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640960" cy="6408712"/>
          </a:xfrm>
        </p:spPr>
        <p:txBody>
          <a:bodyPr>
            <a:normAutofit fontScale="62500" lnSpcReduction="20000"/>
          </a:bodyPr>
          <a:lstStyle/>
          <a:p>
            <a:r>
              <a:rPr lang="ru-RU" sz="5100" b="1" u="sng" dirty="0">
                <a:solidFill>
                  <a:schemeClr val="accent2">
                    <a:lumMod val="75000"/>
                  </a:schemeClr>
                </a:solidFill>
              </a:rPr>
              <a:t>1. Главный секрет – </a:t>
            </a:r>
            <a:r>
              <a:rPr lang="ru-RU" sz="5100" b="1" u="sng" dirty="0" smtClean="0">
                <a:solidFill>
                  <a:schemeClr val="accent2">
                    <a:lumMod val="75000"/>
                  </a:schemeClr>
                </a:solidFill>
              </a:rPr>
              <a:t>наблюдение.</a:t>
            </a:r>
          </a:p>
          <a:p>
            <a:endParaRPr lang="ru-RU" b="1" u="sng" dirty="0">
              <a:solidFill>
                <a:schemeClr val="accent2">
                  <a:lumMod val="75000"/>
                </a:schemeClr>
              </a:solidFill>
            </a:endParaRPr>
          </a:p>
          <a:p>
            <a:r>
              <a:rPr lang="ru-RU" dirty="0"/>
              <a:t>Один из самых простых и в то же время эффективных способов изучения психологии ребенка – наблюдение. Проявляйте интерес к тому, что ваши дети делают и говорят.</a:t>
            </a:r>
          </a:p>
          <a:p>
            <a:r>
              <a:rPr lang="ru-RU" dirty="0"/>
              <a:t>Наблюдайте за поведением и эмоциями ребенка, когда он ест, спит, играет и т. д.</a:t>
            </a:r>
          </a:p>
          <a:p>
            <a:r>
              <a:rPr lang="ru-RU" dirty="0"/>
              <a:t>Имейте в виду, что ваш ребенок уникален и имеет свои черты характера даже в детстве. Поэтому не стоит сравнивать своего ребенка с другими детьми, потому что это вызывает у него стресс и даже заставляет чувствовать себя неполноценным.</a:t>
            </a:r>
          </a:p>
          <a:p>
            <a:r>
              <a:rPr lang="ru-RU" dirty="0"/>
              <a:t>Чтобы понять психологию ребенка, задайте себе несколько вопросов:</a:t>
            </a:r>
          </a:p>
          <a:p>
            <a:r>
              <a:rPr lang="ru-RU" dirty="0"/>
              <a:t>Что ребенок любит делать больше всего?</a:t>
            </a:r>
          </a:p>
          <a:p>
            <a:r>
              <a:rPr lang="ru-RU" dirty="0"/>
              <a:t>Как он реагирует, когда ему приходится делать то, что ему не нравится (например, есть овощи, рано вставать или выполнять работу по дому)?</a:t>
            </a:r>
          </a:p>
          <a:p>
            <a:r>
              <a:rPr lang="ru-RU" dirty="0"/>
              <a:t>Насколько он общителен? Готов ли он делиться чем-то с другими детьми или пробовать что-то новое?</a:t>
            </a:r>
          </a:p>
          <a:p>
            <a:r>
              <a:rPr lang="ru-RU" dirty="0"/>
              <a:t>Сколько времени ему требуется, чтобы освоиться в новой обстановке? Легко ли он приспосабливается к </a:t>
            </a:r>
            <a:r>
              <a:rPr lang="ru-RU" dirty="0" err="1"/>
              <a:t>изменниям</a:t>
            </a:r>
            <a:r>
              <a:rPr lang="ru-RU" dirty="0"/>
              <a:t>?</a:t>
            </a:r>
          </a:p>
          <a:p>
            <a:r>
              <a:rPr lang="ru-RU" dirty="0"/>
              <a:t>Отвечая на эти вопросы, не оценивайте своего ребенка. Просто наблюдайте.</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332656"/>
            <a:ext cx="8075240" cy="5793507"/>
          </a:xfrm>
        </p:spPr>
        <p:txBody>
          <a:bodyPr>
            <a:normAutofit fontScale="70000" lnSpcReduction="20000"/>
          </a:bodyPr>
          <a:lstStyle/>
          <a:p>
            <a:r>
              <a:rPr lang="ru-RU" sz="4000" b="1" u="sng" dirty="0">
                <a:solidFill>
                  <a:schemeClr val="accent2">
                    <a:lumMod val="75000"/>
                  </a:schemeClr>
                </a:solidFill>
              </a:rPr>
              <a:t>2. Проводите качественное время с </a:t>
            </a:r>
            <a:r>
              <a:rPr lang="ru-RU" sz="4000" b="1" u="sng" dirty="0" smtClean="0">
                <a:solidFill>
                  <a:schemeClr val="accent2">
                    <a:lumMod val="75000"/>
                  </a:schemeClr>
                </a:solidFill>
              </a:rPr>
              <a:t>ребенком.</a:t>
            </a:r>
            <a:endParaRPr lang="ru-RU" sz="4000" u="sng" dirty="0">
              <a:solidFill>
                <a:schemeClr val="accent2">
                  <a:lumMod val="75000"/>
                </a:schemeClr>
              </a:solidFill>
            </a:endParaRPr>
          </a:p>
          <a:p>
            <a:r>
              <a:rPr lang="ru-RU" dirty="0"/>
              <a:t>Сегодня родители буквально разрываются между домом и </a:t>
            </a:r>
            <a:r>
              <a:rPr lang="ru-RU" dirty="0" smtClean="0"/>
              <a:t>работой, при </a:t>
            </a:r>
            <a:r>
              <a:rPr lang="ru-RU" dirty="0"/>
              <a:t>этом воспитание ребенка оказывается в ряду многих других дел.</a:t>
            </a:r>
          </a:p>
          <a:p>
            <a:r>
              <a:rPr lang="ru-RU" dirty="0"/>
              <a:t>Если вам тоже не хватает времени на воспитание ребенка, пора что-то менять. Если вы хотите понимать своего ребенка, прежде всего вы должны уделять ему время.</a:t>
            </a:r>
          </a:p>
          <a:p>
            <a:r>
              <a:rPr lang="ru-RU" dirty="0"/>
              <a:t>Времени, которое вы проводите с ребенком за завтраком и ужином, недостаточно. Посвящайте время тому, чтобы поговорить с ребенком и поиграть с ним.</a:t>
            </a:r>
          </a:p>
          <a:p>
            <a:r>
              <a:rPr lang="ru-RU" dirty="0"/>
              <a:t>Разговоры с ребенком позволяют вам узнать, что происходит в его жизни </a:t>
            </a:r>
            <a:r>
              <a:rPr lang="ru-RU" dirty="0" smtClean="0"/>
              <a:t>в садике, </a:t>
            </a:r>
            <a:r>
              <a:rPr lang="ru-RU" dirty="0"/>
              <a:t>школе и дома, </a:t>
            </a:r>
            <a:r>
              <a:rPr lang="ru-RU" dirty="0" smtClean="0"/>
              <a:t>какие игры, </a:t>
            </a:r>
            <a:r>
              <a:rPr lang="ru-RU" dirty="0"/>
              <a:t>музыку и фильмы он любит, что ему нравится, а что – нет.</a:t>
            </a:r>
          </a:p>
          <a:p>
            <a:r>
              <a:rPr lang="ru-RU" dirty="0"/>
              <a:t>Качественное время не обязательно означает разговор или совместные занятия. Иногда вы можете просто сидеть с ребенком и молчать. Просто наблюдайте за ребенком – и вы начнете понимать особенности его личности.</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620688"/>
            <a:ext cx="8229600" cy="5505475"/>
          </a:xfrm>
        </p:spPr>
        <p:txBody>
          <a:bodyPr>
            <a:normAutofit fontScale="92500" lnSpcReduction="10000"/>
          </a:bodyPr>
          <a:lstStyle/>
          <a:p>
            <a:r>
              <a:rPr lang="ru-RU" sz="2000" b="1" u="sng" dirty="0">
                <a:solidFill>
                  <a:schemeClr val="accent2">
                    <a:lumMod val="75000"/>
                  </a:schemeClr>
                </a:solidFill>
              </a:rPr>
              <a:t>3. Детям нужно ваше полное внимание</a:t>
            </a:r>
            <a:endParaRPr lang="ru-RU" sz="2000" u="sng" dirty="0">
              <a:solidFill>
                <a:schemeClr val="accent2">
                  <a:lumMod val="75000"/>
                </a:schemeClr>
              </a:solidFill>
            </a:endParaRPr>
          </a:p>
          <a:p>
            <a:r>
              <a:rPr lang="ru-RU" sz="2000" dirty="0"/>
              <a:t>Когда вы собираетесь провести время со своим ребенком, не планируйте на это время никаких других дел. Ваш ребенок заслуживает вашего полного внимания. Если вы будете разговаривать с ребенком и одновременно готовите еду, ведете машину или занимаетесь чем-то еще, скорее всего, вы упускаете самое важное из того, что он вам рассказывает.</a:t>
            </a:r>
          </a:p>
          <a:p>
            <a:r>
              <a:rPr lang="ru-RU" sz="2000" dirty="0"/>
              <a:t>Планируйте время, которое вы посвятите только вашему ребенку. Когда вы не отвлекаетесь ни на какие посторонние дела, ребенок чувствует себя в безопасности и готов открываться вам еще </a:t>
            </a:r>
            <a:r>
              <a:rPr lang="ru-RU" sz="2000" dirty="0" smtClean="0"/>
              <a:t>больше</a:t>
            </a:r>
          </a:p>
          <a:p>
            <a:r>
              <a:rPr lang="ru-RU" sz="2000" b="1" u="sng" dirty="0">
                <a:solidFill>
                  <a:schemeClr val="accent2">
                    <a:lumMod val="75000"/>
                  </a:schemeClr>
                </a:solidFill>
              </a:rPr>
              <a:t>4. Обращайте внимание на окружение ребенка</a:t>
            </a:r>
            <a:endParaRPr lang="ru-RU" sz="2000" u="sng" dirty="0">
              <a:solidFill>
                <a:schemeClr val="accent2">
                  <a:lumMod val="75000"/>
                </a:schemeClr>
              </a:solidFill>
            </a:endParaRPr>
          </a:p>
          <a:p>
            <a:r>
              <a:rPr lang="ru-RU" sz="2000" dirty="0"/>
              <a:t>Исследования доказали, что поведение ребенка во многом определяется окружением, в котором он воспитывается. Поэтому родителям стоит обратить внимание на то, с кем общается </a:t>
            </a:r>
            <a:r>
              <a:rPr lang="ru-RU" sz="2000" dirty="0" smtClean="0"/>
              <a:t>ребенок. При </a:t>
            </a:r>
            <a:r>
              <a:rPr lang="ru-RU" sz="2000" dirty="0"/>
              <a:t>этом особенно важна домашняя обстановка.</a:t>
            </a:r>
          </a:p>
          <a:p>
            <a:r>
              <a:rPr lang="ru-RU" sz="2000" dirty="0"/>
              <a:t>Поведение ребенка во многом зависит от того, какие люди его окружают и как он взаимодействует с ними. </a:t>
            </a:r>
            <a:r>
              <a:rPr lang="ru-RU" sz="2000" dirty="0" smtClean="0"/>
              <a:t>Например</a:t>
            </a:r>
            <a:r>
              <a:rPr lang="ru-RU" sz="2000" dirty="0"/>
              <a:t>, если ребенок агрессивен или испытывает проблемы с социализацией, подумайте, кто или что на это повлияло.</a:t>
            </a:r>
          </a:p>
          <a:p>
            <a:endParaRPr lang="ru-RU" sz="2000" dirty="0"/>
          </a:p>
          <a:p>
            <a:pPr>
              <a:buNone/>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6632"/>
            <a:ext cx="8229600" cy="6009531"/>
          </a:xfrm>
        </p:spPr>
        <p:txBody>
          <a:bodyPr>
            <a:normAutofit fontScale="70000" lnSpcReduction="20000"/>
          </a:bodyPr>
          <a:lstStyle/>
          <a:p>
            <a:pPr>
              <a:buNone/>
            </a:pPr>
            <a:r>
              <a:rPr lang="ru-RU" b="1" u="sng" dirty="0" smtClean="0">
                <a:solidFill>
                  <a:schemeClr val="accent2">
                    <a:lumMod val="75000"/>
                  </a:schemeClr>
                </a:solidFill>
              </a:rPr>
              <a:t>    5. Позвольте </a:t>
            </a:r>
            <a:r>
              <a:rPr lang="ru-RU" b="1" u="sng" dirty="0">
                <a:solidFill>
                  <a:schemeClr val="accent2">
                    <a:lumMod val="75000"/>
                  </a:schemeClr>
                </a:solidFill>
              </a:rPr>
              <a:t>ребенку рассказывать истории</a:t>
            </a:r>
            <a:endParaRPr lang="ru-RU" u="sng" dirty="0">
              <a:solidFill>
                <a:schemeClr val="accent2">
                  <a:lumMod val="75000"/>
                </a:schemeClr>
              </a:solidFill>
            </a:endParaRPr>
          </a:p>
          <a:p>
            <a:r>
              <a:rPr lang="ru-RU" dirty="0">
                <a:latin typeface="Times New Roman" pitchFamily="18" charset="0"/>
                <a:cs typeface="Times New Roman" pitchFamily="18" charset="0"/>
              </a:rPr>
              <a:t>Разговаривать с ребенком важно, но не менее важно и слушать его, когда он говорит. Инициируйте разговор, а затем послушайте, что ребенок пытается вам сказать. Иногда детям бывает сложно выразить свои мысли, поэтому обращайте внимание не только на их слова, но и на невербальные сигналы:</a:t>
            </a:r>
          </a:p>
          <a:p>
            <a:r>
              <a:rPr lang="ru-RU" dirty="0">
                <a:latin typeface="Times New Roman" pitchFamily="18" charset="0"/>
                <a:cs typeface="Times New Roman" pitchFamily="18" charset="0"/>
              </a:rPr>
              <a:t>тон голоса: способы, которыми ребенок выделяет слово или фразу;</a:t>
            </a:r>
          </a:p>
          <a:p>
            <a:r>
              <a:rPr lang="ru-RU" dirty="0">
                <a:latin typeface="Times New Roman" pitchFamily="18" charset="0"/>
                <a:cs typeface="Times New Roman" pitchFamily="18" charset="0"/>
              </a:rPr>
              <a:t>выражения, которые показывают, что чувствует ребенок в данный момент. Когда он рассказывает о чем-то, постарайтесь понять, какие эмоции он при этом чувствует: нравится ли ему то, о чем он рассказывает, боится ли он или испытывает стресс;</a:t>
            </a:r>
          </a:p>
          <a:p>
            <a:r>
              <a:rPr lang="ru-RU" dirty="0">
                <a:latin typeface="Times New Roman" pitchFamily="18" charset="0"/>
                <a:cs typeface="Times New Roman" pitchFamily="18" charset="0"/>
              </a:rPr>
              <a:t>язык тела: следите за зрительным контактом, за позой ребенка, положением его рук;</a:t>
            </a:r>
          </a:p>
          <a:p>
            <a:r>
              <a:rPr lang="ru-RU" dirty="0">
                <a:latin typeface="Times New Roman" pitchFamily="18" charset="0"/>
                <a:cs typeface="Times New Roman" pitchFamily="18" charset="0"/>
              </a:rPr>
              <a:t>Вам следует не только слушать ребенка, но и давать ему понять, что вы его слышите и воспринимаете его слова всерьез. Отвечайте ребенку, чтобы он понимал, что вы его слышите. Если вам что-то непонятно, задавайте вопросы. Но не говорите слишком много и не задавайте много вопросов, потому что это может переутомить ребенка и заставить его замолчать.</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60648"/>
            <a:ext cx="8229600" cy="5865515"/>
          </a:xfrm>
        </p:spPr>
        <p:txBody>
          <a:bodyPr>
            <a:normAutofit fontScale="70000" lnSpcReduction="20000"/>
          </a:bodyPr>
          <a:lstStyle/>
          <a:p>
            <a:pPr>
              <a:buNone/>
            </a:pPr>
            <a:r>
              <a:rPr lang="ru-RU" sz="2400" b="1" u="sng" dirty="0" smtClean="0">
                <a:solidFill>
                  <a:schemeClr val="accent2">
                    <a:lumMod val="75000"/>
                  </a:schemeClr>
                </a:solidFill>
              </a:rPr>
              <a:t>   6. </a:t>
            </a:r>
            <a:r>
              <a:rPr lang="ru-RU" sz="2400" b="1" u="sng" dirty="0">
                <a:solidFill>
                  <a:schemeClr val="accent2">
                    <a:lumMod val="75000"/>
                  </a:schemeClr>
                </a:solidFill>
              </a:rPr>
              <a:t>Узнавайте больше о развитии ребенка</a:t>
            </a:r>
            <a:endParaRPr lang="ru-RU" sz="2400" u="sng" dirty="0">
              <a:solidFill>
                <a:schemeClr val="accent2">
                  <a:lumMod val="75000"/>
                </a:schemeClr>
              </a:solidFill>
            </a:endParaRPr>
          </a:p>
          <a:p>
            <a:pPr>
              <a:buNone/>
            </a:pPr>
            <a:r>
              <a:rPr lang="ru-RU" sz="2400" dirty="0" smtClean="0">
                <a:latin typeface="Times New Roman" pitchFamily="18" charset="0"/>
                <a:cs typeface="Times New Roman" pitchFamily="18" charset="0"/>
              </a:rPr>
              <a:t>     Вы </a:t>
            </a:r>
            <a:r>
              <a:rPr lang="ru-RU" sz="2400" dirty="0">
                <a:latin typeface="Times New Roman" pitchFamily="18" charset="0"/>
                <a:cs typeface="Times New Roman" pitchFamily="18" charset="0"/>
              </a:rPr>
              <a:t>должны понимать, что происходит с ребенком на разных этапах его развития, чтобы убедиться, что этот процесс проходит нормально. Читайте книги и интернет-сайты, посвященные данной тематике, разговаривайте со специалистами, которые могут вам рассказать о развитии детской психики. Когда вы не знаете, как развивается ребенок, вам может казаться, что с ребенком что-то не так. Не спешите строить пессимистичные догадки</a:t>
            </a:r>
            <a:r>
              <a:rPr lang="ru-RU" sz="2400" dirty="0" smtClean="0"/>
              <a:t>.</a:t>
            </a:r>
          </a:p>
          <a:p>
            <a:pPr>
              <a:buNone/>
            </a:pPr>
            <a:endParaRPr lang="ru-RU" sz="2400" u="sng" dirty="0">
              <a:solidFill>
                <a:schemeClr val="accent2">
                  <a:lumMod val="75000"/>
                </a:schemeClr>
              </a:solidFill>
            </a:endParaRPr>
          </a:p>
          <a:p>
            <a:r>
              <a:rPr lang="ru-RU" sz="2900" b="1" u="sng" dirty="0">
                <a:solidFill>
                  <a:schemeClr val="accent2">
                    <a:lumMod val="75000"/>
                  </a:schemeClr>
                </a:solidFill>
              </a:rPr>
              <a:t>7</a:t>
            </a:r>
            <a:r>
              <a:rPr lang="ru-RU" sz="2900" b="1" u="sng" dirty="0" smtClean="0">
                <a:solidFill>
                  <a:schemeClr val="accent2">
                    <a:lumMod val="75000"/>
                  </a:schemeClr>
                </a:solidFill>
              </a:rPr>
              <a:t>. </a:t>
            </a:r>
            <a:r>
              <a:rPr lang="ru-RU" sz="2900" b="1" u="sng" dirty="0">
                <a:solidFill>
                  <a:schemeClr val="accent2">
                    <a:lumMod val="75000"/>
                  </a:schemeClr>
                </a:solidFill>
              </a:rPr>
              <a:t>Сопереживайте – поставьте себя на место ребенка</a:t>
            </a:r>
            <a:endParaRPr lang="ru-RU" sz="2900" u="sng" dirty="0">
              <a:solidFill>
                <a:schemeClr val="accent2">
                  <a:lumMod val="75000"/>
                </a:schemeClr>
              </a:solidFill>
            </a:endParaRPr>
          </a:p>
          <a:p>
            <a:r>
              <a:rPr lang="ru-RU" sz="2900" dirty="0"/>
              <a:t>Иногда, чтобы стать ближе к ребенку, вы должны поставить себя на его место, думать и иногда даже вести себя как он. </a:t>
            </a:r>
            <a:r>
              <a:rPr lang="ru-RU" sz="2900" dirty="0" err="1"/>
              <a:t>Эмпатия</a:t>
            </a:r>
            <a:r>
              <a:rPr lang="ru-RU" sz="2900" dirty="0"/>
              <a:t> – это важное качество, которое родители должны развить, если хотят лучше понимать своего ребенка. Вы знаете, что чувствует ваш ребенок, когда он рассказывает вам об этом. Но вы можете не понимать его чувств, если вы не можете сопереживать ребенку. Рассмотрим несколько простых способов развить свою </a:t>
            </a:r>
            <a:r>
              <a:rPr lang="ru-RU" sz="2900" dirty="0" err="1"/>
              <a:t>эмпатию</a:t>
            </a:r>
            <a:r>
              <a:rPr lang="ru-RU" sz="2900" dirty="0"/>
              <a:t>.</a:t>
            </a:r>
          </a:p>
          <a:p>
            <a:r>
              <a:rPr lang="ru-RU" sz="2900" dirty="0"/>
              <a:t>Прислушивайтесь к чувствам ребенка. Попытайтесь понять, что он переживает.</a:t>
            </a:r>
          </a:p>
          <a:p>
            <a:r>
              <a:rPr lang="ru-RU" sz="2900" dirty="0"/>
              <a:t>Говорите с ребенком на его языке, чтобы он мог понять вас. Спросите себя: если бы вы были ребенком, смогли бы вы понять взрослый разговор, полный сложных слов и выражений?</a:t>
            </a:r>
          </a:p>
          <a:p>
            <a:r>
              <a:rPr lang="ru-RU" sz="2900" dirty="0"/>
              <a:t>Когда вы не можете понять поведение ребенка, спросите себя: как бы вы повели себя на его месте?</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851920" y="476673"/>
            <a:ext cx="4896544" cy="5904655"/>
          </a:xfrm>
        </p:spPr>
        <p:txBody>
          <a:bodyPr>
            <a:normAutofit fontScale="55000" lnSpcReduction="20000"/>
          </a:bodyPr>
          <a:lstStyle/>
          <a:p>
            <a:r>
              <a:rPr lang="ru-RU" b="1" u="sng" dirty="0" smtClean="0">
                <a:solidFill>
                  <a:schemeClr val="accent2">
                    <a:lumMod val="75000"/>
                  </a:schemeClr>
                </a:solidFill>
              </a:rPr>
              <a:t>8. Развивайте </a:t>
            </a:r>
            <a:r>
              <a:rPr lang="ru-RU" b="1" u="sng" dirty="0">
                <a:solidFill>
                  <a:schemeClr val="accent2">
                    <a:lumMod val="75000"/>
                  </a:schemeClr>
                </a:solidFill>
              </a:rPr>
              <a:t>эмоциональный интеллект ребенка</a:t>
            </a:r>
            <a:endParaRPr lang="ru-RU" u="sng" dirty="0">
              <a:solidFill>
                <a:schemeClr val="accent2">
                  <a:lumMod val="75000"/>
                </a:schemeClr>
              </a:solidFill>
            </a:endParaRPr>
          </a:p>
          <a:p>
            <a:r>
              <a:rPr lang="ru-RU" dirty="0"/>
              <a:t>Долгое время к эмоциям ребенка не относились так же серьезно, как к эмоциям взрослого человека. Чувства и эмоции ребенка воспринимались как должное, поскольку считалось, что дети забывают их, когда вырастают.</a:t>
            </a:r>
          </a:p>
          <a:p>
            <a:r>
              <a:rPr lang="ru-RU" dirty="0"/>
              <a:t>Никогда не стоит недооценивать эмоции ребенка или его способность управлять ими.</a:t>
            </a:r>
          </a:p>
          <a:p>
            <a:r>
              <a:rPr lang="ru-RU" dirty="0"/>
              <a:t>Эмоциональный интеллект (EQ) – это способность человека распознавать, выражать и контролировать свои эмоции. У каждого ребенка свой уникальный темперамент, который дается ему с рождения. Одни дети открыты и инициативны, другие – застенчивы и медлительны.</a:t>
            </a:r>
          </a:p>
          <a:p>
            <a:r>
              <a:rPr lang="ru-RU" dirty="0"/>
              <a:t>Вы должны понимать эмоциональный интеллект своего ребенка и сделать все возможное, чтобы помочь ему развить это качество.</a:t>
            </a:r>
          </a:p>
          <a:p>
            <a:endParaRPr lang="ru-RU" dirty="0"/>
          </a:p>
        </p:txBody>
      </p:sp>
      <p:pic>
        <p:nvPicPr>
          <p:cNvPr id="18434" name="Picture 2" descr="Психологическое развитие ребенка: закономерности, характеристики."/>
          <p:cNvPicPr>
            <a:picLocks noChangeAspect="1" noChangeArrowheads="1"/>
          </p:cNvPicPr>
          <p:nvPr/>
        </p:nvPicPr>
        <p:blipFill>
          <a:blip r:embed="rId2" cstate="print"/>
          <a:srcRect/>
          <a:stretch>
            <a:fillRect/>
          </a:stretch>
        </p:blipFill>
        <p:spPr bwMode="auto">
          <a:xfrm>
            <a:off x="107504" y="1052736"/>
            <a:ext cx="3939988" cy="3744416"/>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357</TotalTime>
  <Words>1489</Words>
  <Application>Microsoft Office PowerPoint</Application>
  <PresentationFormat>Экран (4:3)</PresentationFormat>
  <Paragraphs>68</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Calibri</vt:lpstr>
      <vt:lpstr>Times New Roman</vt:lpstr>
      <vt:lpstr>Тема Office</vt:lpstr>
      <vt:lpstr>Психолог-родителям  Простые правила общения с ребёнком для сохранения психологического здоровья ребёнка и позитивного микроклимата всей семьи   Педагог-психолог: Голыгина П. Ю. «Детский сад № 10 комбинированного вида»</vt:lpstr>
      <vt:lpstr>Презентация PowerPoint</vt:lpstr>
      <vt:lpstr>Психология ребёнка.</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Психолог-родителям. Простые правила общения с ребёнком для сохранения позитивного микроклимата и душевного равновесия всей семьи.</dc:title>
  <dc:creator>Полина</dc:creator>
  <cp:lastModifiedBy>Mihail</cp:lastModifiedBy>
  <cp:revision>53</cp:revision>
  <dcterms:created xsi:type="dcterms:W3CDTF">2022-03-14T04:04:37Z</dcterms:created>
  <dcterms:modified xsi:type="dcterms:W3CDTF">2022-03-16T04:01:33Z</dcterms:modified>
</cp:coreProperties>
</file>