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4654" y="1894872"/>
            <a:ext cx="6961907" cy="212365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Развитие мелкой </a:t>
            </a:r>
            <a:r>
              <a:rPr lang="ru-RU" sz="4400" b="1" dirty="0" smtClean="0"/>
              <a:t>моторики</a:t>
            </a:r>
          </a:p>
          <a:p>
            <a:pPr algn="ctr"/>
            <a:r>
              <a:rPr lang="ru-RU" sz="4400" b="1" dirty="0" smtClean="0"/>
              <a:t> </a:t>
            </a:r>
            <a:r>
              <a:rPr lang="ru-RU" sz="4400" b="1" dirty="0"/>
              <a:t>и подготовка руки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к </a:t>
            </a:r>
            <a:r>
              <a:rPr lang="ru-RU" sz="4400" b="1" dirty="0"/>
              <a:t>письму</a:t>
            </a:r>
            <a:endParaRPr lang="ru-RU" sz="44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934" y="4475335"/>
            <a:ext cx="254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педагог-психолог Чемезова О.А.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1" y="731520"/>
            <a:ext cx="646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</a:t>
            </a:r>
          </a:p>
          <a:p>
            <a:pPr algn="ctr"/>
            <a:r>
              <a:rPr lang="ru-RU" dirty="0" smtClean="0"/>
              <a:t>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 10 комбинированного вида»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414" y="0"/>
            <a:ext cx="378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Ловкость пальцев</a:t>
            </a:r>
            <a:endParaRPr lang="ru-RU" sz="36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Ð´ÐµÑÐ°Ð»Ð¸-ÐºÐ¾Ð½ÑÑÑÑÐºÑÐ¾ÑÐ°-Ð»Ðµ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" y="532714"/>
            <a:ext cx="5286712" cy="2379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8864" y="845237"/>
            <a:ext cx="3310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ans"/>
              </a:rPr>
              <a:t>Д</a:t>
            </a:r>
            <a:r>
              <a:rPr lang="ru-RU" dirty="0" smtClean="0">
                <a:latin typeface="PT Sans"/>
              </a:rPr>
              <a:t>ети очень любят конструктор </a:t>
            </a:r>
            <a:r>
              <a:rPr lang="ru-RU" dirty="0">
                <a:latin typeface="PT Sans"/>
              </a:rPr>
              <a:t>«</a:t>
            </a:r>
            <a:r>
              <a:rPr lang="ru-RU" dirty="0" err="1">
                <a:latin typeface="PT Sans"/>
              </a:rPr>
              <a:t>Лего</a:t>
            </a:r>
            <a:r>
              <a:rPr lang="ru-RU" dirty="0">
                <a:latin typeface="PT Sans"/>
              </a:rPr>
              <a:t>» с маленькими </a:t>
            </a:r>
            <a:r>
              <a:rPr lang="ru-RU" dirty="0" smtClean="0">
                <a:latin typeface="PT Sans"/>
              </a:rPr>
              <a:t>деталями. Они могут </a:t>
            </a:r>
            <a:r>
              <a:rPr lang="ru-RU" dirty="0">
                <a:latin typeface="PT Sans"/>
              </a:rPr>
              <a:t>часами сидеть и что-то строить.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8304" y="3247039"/>
            <a:ext cx="7345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Ну а еще для развития ловкости пальцев ребенку можно предложить: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нанизывать бусины на нитку;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завязывать шнурки и бантики на ленточках;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наматывать нитки на клубок;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перебирать зернышки или выкладывать из них картинки.</a:t>
            </a:r>
            <a:endParaRPr lang="ru-RU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4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21" y="110990"/>
            <a:ext cx="4839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 держим ручку</a:t>
            </a:r>
            <a:endParaRPr lang="ru-RU" sz="32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ÑÐµÐ±ÐµÐ½Ð¾Ðº-ÑÐ°Ð·ÑÐºÑÐ°ÑÐ¸Ð²Ð°ÐµÑ-ÐºÐ°ÑÐ°Ð½Ð´Ð°ÑÐ¾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" y="538531"/>
            <a:ext cx="3896234" cy="175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¿Ð¾Ð»Ð¾Ð¶ÐµÐ½Ð¸Ðµ-ÑÑÐºÐ¸-Ð¿ÑÐ¸-ÑÐ´ÐµÑÐ¶Ð¸Ð²Ð°Ð½Ð¸Ð¸-ÑÑÑ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31" y="4452037"/>
            <a:ext cx="5500369" cy="2475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2208" y="2274838"/>
            <a:ext cx="7412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Правильное положение руки. </a:t>
            </a:r>
            <a:endParaRPr lang="ru-RU" sz="2000" dirty="0" smtClean="0">
              <a:solidFill>
                <a:srgbClr val="3E3E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Карандаш </a:t>
            </a:r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удерживается средним и большим пальчиками, а указательный прикрывает карандашик сверху. </a:t>
            </a:r>
            <a:endParaRPr lang="ru-RU" sz="2000" dirty="0" smtClean="0">
              <a:solidFill>
                <a:srgbClr val="3E3E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Мизинчик </a:t>
            </a:r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прижат к бумаге. </a:t>
            </a:r>
            <a:endParaRPr lang="ru-RU" sz="2000" dirty="0" smtClean="0">
              <a:solidFill>
                <a:srgbClr val="3E3E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Ладонь </a:t>
            </a:r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повернута к столу. </a:t>
            </a:r>
            <a:endParaRPr lang="ru-RU" sz="2000" dirty="0" smtClean="0">
              <a:solidFill>
                <a:srgbClr val="3E3E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Удерживаем </a:t>
            </a:r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карандаш на расстоянии 2 см от грифеля. </a:t>
            </a:r>
            <a:endParaRPr lang="ru-RU" sz="2000" dirty="0" smtClean="0">
              <a:solidFill>
                <a:srgbClr val="3E3E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000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свободный конец карандаша смотрит на плечо.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12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1" y="110990"/>
            <a:ext cx="4229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Графические упражнения</a:t>
            </a:r>
            <a:endParaRPr lang="ru-RU" sz="28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420" y="780580"/>
            <a:ext cx="2688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графическим упражнениям относятся: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штриховка;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раскрашивание;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бводка.</a:t>
            </a:r>
            <a:endParaRPr lang="ru-RU" b="0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Ð³ÑÐ°ÑÐ¸ÑÐµÑÐºÐ¾Ðµ-ÑÐ¿ÑÐ°Ð¶Ð½ÐµÐ½Ð¸Ðµ-ÑÑÑÐ¸ÑÐ¾Ð²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" y="614407"/>
            <a:ext cx="5488453" cy="2470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4240" y="3250936"/>
            <a:ext cx="7032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Штриховать </a:t>
            </a:r>
            <a:r>
              <a:rPr lang="ru-RU" sz="2400" dirty="0"/>
              <a:t>картинки нужно в разных направлениях. Вертикально, горизонтально, по диагонали. Последите за ребенком во время штриховки. Обратите внимание на то, не переворачивает ли он лист, когда переходит от вертикальной штриховки к диагональной. Это ошибка! Нужно учиться управлять рукой, а не листом бумаги.</a:t>
            </a:r>
          </a:p>
        </p:txBody>
      </p:sp>
    </p:spTree>
    <p:extLst>
      <p:ext uri="{BB962C8B-B14F-4D97-AF65-F5344CB8AC3E}">
        <p14:creationId xmlns="" xmlns:p14="http://schemas.microsoft.com/office/powerpoint/2010/main" val="412463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1" y="110990"/>
            <a:ext cx="4229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Графические упражнения</a:t>
            </a:r>
            <a:endParaRPr lang="ru-RU" sz="28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4" descr="Ð³ÑÐ°ÑÐ¸ÑÐµÑÐºÐ¾Ðµ-ÑÐ¿ÑÐ°Ð¶Ð½ÐµÐ½Ð¸Ðµ-Ð¾Ð±Ð²Ð¾Ð´ÐºÐ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74"/>
            <a:ext cx="6461760" cy="2908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1416" y="3818835"/>
            <a:ext cx="7821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Картинки раскрашивать лучше не фломастерами, а цветными карандашами. От них больше толку с точки зрения развития мелкой моторики. Так как при рисовании карандашами, на них приходится нажимать. Следите, чтобы картинка была раскрашена аккуратно, равномерно, без выступов за линии.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44144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236" y="220718"/>
            <a:ext cx="4044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Ориентация на листе бумаги</a:t>
            </a:r>
            <a:endParaRPr lang="ru-RU" sz="24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4" descr="ÑÐ¿ÑÐ°Ð¶Ð½ÐµÐ½Ð¸Ðµ-Ð¾ÑÐ¸ÐµÐ½ÑÐ¸ÑÐ¾Ð²Ð°Ð½Ð¸Ðµ-Ð½Ð°-Ð»Ð¸ÑÑÐµ-Ð±ÑÐ¼Ð°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6" y="682383"/>
            <a:ext cx="4389289" cy="1975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9174" y="9390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PT Sans"/>
              </a:rPr>
              <a:t>Еще </a:t>
            </a:r>
            <a:r>
              <a:rPr lang="ru-RU" dirty="0" smtClean="0">
                <a:solidFill>
                  <a:srgbClr val="3E3E3E"/>
                </a:solidFill>
                <a:latin typeface="PT Sans"/>
              </a:rPr>
              <a:t>три </a:t>
            </a:r>
            <a:r>
              <a:rPr lang="ru-RU" dirty="0">
                <a:solidFill>
                  <a:srgbClr val="3E3E3E"/>
                </a:solidFill>
                <a:latin typeface="PT Sans"/>
              </a:rPr>
              <a:t>упражнения: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E3E3E"/>
                </a:solidFill>
                <a:latin typeface="PT Sans"/>
              </a:rPr>
              <a:t>Рисование по клеточкам.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E3E3E"/>
                </a:solidFill>
                <a:latin typeface="PT Sans"/>
              </a:rPr>
              <a:t>Копирование узоров.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E3E3E"/>
                </a:solidFill>
                <a:latin typeface="PT Sans"/>
              </a:rPr>
              <a:t>Зеркальное рисование.</a:t>
            </a:r>
            <a:endParaRPr lang="ru-RU" b="0" i="0" dirty="0">
              <a:solidFill>
                <a:srgbClr val="3E3E3E"/>
              </a:solidFill>
              <a:effectLst/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504" y="2680240"/>
            <a:ext cx="7833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PT Sans"/>
              </a:rPr>
              <a:t>Для начала нужно объяснить ребенку, что такое клетка. Что вы имеете в виду, когда произносите это слово. Показать где у клетки верхняя сторона, нижняя, правая и левая. Попробуйте посчитать клеточки.</a:t>
            </a:r>
          </a:p>
          <a:p>
            <a:endParaRPr lang="ru-RU" dirty="0" smtClean="0">
              <a:solidFill>
                <a:srgbClr val="3E3E3E"/>
              </a:solidFill>
              <a:latin typeface="PT Sans"/>
            </a:endParaRPr>
          </a:p>
          <a:p>
            <a:endParaRPr lang="ru-RU" dirty="0">
              <a:solidFill>
                <a:srgbClr val="3E3E3E"/>
              </a:solidFill>
              <a:latin typeface="PT Sans"/>
            </a:endParaRPr>
          </a:p>
          <a:p>
            <a:r>
              <a:rPr lang="ru-RU" dirty="0" smtClean="0">
                <a:solidFill>
                  <a:srgbClr val="3E3E3E"/>
                </a:solidFill>
                <a:latin typeface="PT Sans"/>
              </a:rPr>
              <a:t>Тоже </a:t>
            </a:r>
            <a:r>
              <a:rPr lang="ru-RU" dirty="0">
                <a:solidFill>
                  <a:srgbClr val="3E3E3E"/>
                </a:solidFill>
                <a:latin typeface="PT Sans"/>
              </a:rPr>
              <a:t>самое и с листом бумаги. Где у него центр? Где верхний левый, верхний правый, нижний левый и нижний правый углы? Предлагайте ребенку задания типа такого, в центре и в трех углах нарисуйте какие-нибудь фигуры, а один уголок оставьте пустым. Пусть в этом углу ребенок сам что-нибудь нарисует. Спросите его, в какой части листа находится его рисунок?</a:t>
            </a:r>
            <a:endParaRPr lang="ru-RU" b="0" i="0" dirty="0">
              <a:solidFill>
                <a:srgbClr val="3E3E3E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16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236" y="220718"/>
            <a:ext cx="350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Рисование по клеточкам</a:t>
            </a:r>
            <a:endParaRPr lang="ru-RU" sz="24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4" descr="ÑÐ¿ÑÐ°Ð¶Ð½ÐµÐ½Ð¸Ðµ-ÑÐ¸ÑÐ¾Ð²Ð°Ð½Ð¸Ðµ-Ð¿Ð¾-ÐºÐ»ÐµÑÐ¾ÑÐºÐ°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" y="682383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808" y="4071450"/>
            <a:ext cx="718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PT Sans"/>
              </a:rPr>
              <a:t>Для детишек 6 – 7 </a:t>
            </a:r>
            <a:r>
              <a:rPr lang="ru-RU" dirty="0" smtClean="0">
                <a:solidFill>
                  <a:srgbClr val="3E3E3E"/>
                </a:solidFill>
                <a:latin typeface="PT Sans"/>
              </a:rPr>
              <a:t>лет. </a:t>
            </a:r>
          </a:p>
          <a:p>
            <a:r>
              <a:rPr lang="ru-RU" dirty="0" smtClean="0">
                <a:solidFill>
                  <a:srgbClr val="3E3E3E"/>
                </a:solidFill>
                <a:latin typeface="PT Sans"/>
              </a:rPr>
              <a:t>Поставьте </a:t>
            </a:r>
            <a:r>
              <a:rPr lang="ru-RU" dirty="0">
                <a:solidFill>
                  <a:srgbClr val="3E3E3E"/>
                </a:solidFill>
                <a:latin typeface="PT Sans"/>
              </a:rPr>
              <a:t>на листе точку. Это начало рисунка. В точку ребенок ставит карандаш. </a:t>
            </a:r>
            <a:endParaRPr lang="ru-RU" dirty="0" smtClean="0">
              <a:solidFill>
                <a:srgbClr val="3E3E3E"/>
              </a:solidFill>
              <a:latin typeface="PT Sans"/>
            </a:endParaRPr>
          </a:p>
          <a:p>
            <a:r>
              <a:rPr lang="ru-RU" dirty="0" smtClean="0">
                <a:solidFill>
                  <a:srgbClr val="3E3E3E"/>
                </a:solidFill>
                <a:latin typeface="PT Sans"/>
              </a:rPr>
              <a:t>А </a:t>
            </a:r>
            <a:r>
              <a:rPr lang="ru-RU" dirty="0">
                <a:solidFill>
                  <a:srgbClr val="3E3E3E"/>
                </a:solidFill>
                <a:latin typeface="PT Sans"/>
              </a:rPr>
              <a:t>вы говорите, куда ему нужно двигаться. Например, 2 клеточки вниз, одна налево, три вверх и т.д. Вы говорите, ребенок слушает и рисует.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62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236" y="220718"/>
            <a:ext cx="3256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Зеркальное рисование</a:t>
            </a:r>
            <a:endParaRPr lang="ru-RU" sz="24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4" descr="ÑÐ¿ÑÐ°Ð¶Ð½ÐµÐ½Ð¸Ðµ-Ð·ÐµÑÐºÐ°Ð»ÑÐ½Ð¾Ðµ-ÑÐ¸Ñ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9" y="694575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7072" y="418995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PT Sans"/>
              </a:rPr>
              <a:t>Это когда одна часть симметричного рисунка нарисована, а вторая нет. Ребенок, опираясь на нарисованную часть картинки и считая клеточки должен нарисовать рисунок целиком.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93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5919" y="1502228"/>
            <a:ext cx="7223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49393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8" name="Picture 4" descr="Ð¿ÑÑÑ-Ð´ÐµÑÑÐºÐ¸Ñ-ÑÑ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717232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856" y="4206240"/>
            <a:ext cx="7014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Давайте </a:t>
            </a:r>
            <a:r>
              <a:rPr lang="ru-RU" sz="2800" dirty="0"/>
              <a:t>разбираться, как сделать так, чтобы маленькие ручки выдержали нагрузку, которая ляжет на них в школе?</a:t>
            </a:r>
          </a:p>
        </p:txBody>
      </p:sp>
    </p:spTree>
    <p:extLst>
      <p:ext uri="{BB962C8B-B14F-4D97-AF65-F5344CB8AC3E}">
        <p14:creationId xmlns="" xmlns:p14="http://schemas.microsoft.com/office/powerpoint/2010/main" val="342179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8" name="Picture 4" descr="Ð¿ÑÑÑ-Ð´ÐµÑÑÐºÐ¸Ñ-ÑÑ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4027742" cy="1812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520" y="1812753"/>
            <a:ext cx="768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 подготовить мелкие мышцы руки к работе. Для того, чтобы удерживать ручку и при этом совершать множество мелких движений мышцы должны быть сильными. А что делает мышцы сильными? Тренировки конечно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Нужно сделать пальчики ловкими, способными управляться с мелкими предметами. Нужно научить мозг подавать правильные сигналы пальцам. Попытайтесь вспомнить свои ощущения, когда вы в первый раз использовали для приема пищи не привычные вилку и ложку, а китайские палочки. Если с вами такого еще не случалось, то обязательно попробуйте. И поймете, что испытывает маленький ребенок. Пальцы не слушаются. Не потому что не хотят, а потому что не знают, что от них требуется. Но если давать им работу постоянно, то они быстро научатся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01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8" name="Picture 4" descr="Ð¿ÑÑÑ-Ð´ÐµÑÑÐºÐ¸Ñ-ÑÑ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0"/>
            <a:ext cx="4027742" cy="1812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288" y="1812753"/>
            <a:ext cx="7571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3.Нужно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научить пальчики правильно держать ручку. И как можно раньше. А так же объяснить ребенку, как нужно сидеть за партой, как тетрадку перед собой размещать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4.Выполнение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графических упражнений обязательно пойдет на пользу будущему первоклашке. Позволит ему привыкнуть к новому виду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деятельности.</a:t>
            </a: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5.Простой лист бумаги в клеточку является отличным тренажером для подготовки к школе. Необходимо научить ребенка на нем ориентироваться.</a:t>
            </a:r>
            <a:endParaRPr lang="ru-RU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80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6739" y="98798"/>
            <a:ext cx="4906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Развиваем мышцы руки</a:t>
            </a:r>
            <a:endParaRPr lang="ru-RU" sz="28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Ð¿Ð°Ð»Ð¾ÑÐºÐ¸-Ð±ÑÐ¼Ð°Ð³Ð°-Ð¿Ð»Ð°ÑÑÐ¸Ð»Ð¸Ð½-ÐºÑÑÑ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" y="696658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1248" y="3991356"/>
            <a:ext cx="736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Все тренажеры, необходимые для развития ручной мускулатуры найдутся в любом доме, это: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пластилин;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ножницы;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бумага;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проволока;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есто.</a:t>
            </a:r>
            <a:endParaRPr lang="ru-RU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02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005" y="4072128"/>
            <a:ext cx="70147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Пальчиковая гимнастика - позволяет активизировать работоспособность головного мозга, влияет на центры развития речи, развивает ручную умелость, помогает снять напряжение.</a:t>
            </a:r>
          </a:p>
        </p:txBody>
      </p:sp>
      <p:pic>
        <p:nvPicPr>
          <p:cNvPr id="4100" name="Picture 4" descr="Ð´ÐµÑÑÐºÐ¸Ðµ-ÑÑÑ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1" y="743712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62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6" name="Picture 4" descr="Ð¿Ð°Ð»ÑÑÑ-Ð¿Ð¾ÐºÐ°Ð·ÑÐ²Ð°ÑÑ-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" y="1"/>
            <a:ext cx="4643120" cy="2089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743" y="2040172"/>
            <a:ext cx="7656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План нашей тренировки: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«Разминка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Трем ладошки друг о друга, чтобы разогреться перед тренировкой. Трем пока теплыми не станут.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«Тренируем пальцы».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Исходное положение – ладони на столе пальцы вытянуты вперед. И раз – мах вверх мизинцем одной руки, и два – мах безымянным этой же руки, и три – мах средним пальцем. И так до мизинчика второй руки доходим, а потом обратно. Далее начинаем махать двумя мизинцами, двумя безымянными пальцами и т.д.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«Штанга».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Приступаем к силовым упражнениям. Ладони на столе, пальцы вытянуты. Между вторыми фалангами указательного и среднего пальцев зажимаем карандаш. И пытаемся карандаш пальцами удерживать и поднимать вверх.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«Спортивная ходьба».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Указательный и средний пальцы – это как будто ножки. Между ними опять же зажат карандаш. Удерживая карандашик, начинаем пальцами ходить по столу. Бегать в таком положении невозможно. Шаги получаются совсем маленькие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8621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6" name="Picture 4" descr="Ð¿Ð°Ð»ÑÑÑ-Ð¿Ð¾ÐºÐ°Ð·ÑÐ²Ð°ÑÑ-Ð²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" y="1"/>
            <a:ext cx="4643120" cy="2089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743" y="2040172"/>
            <a:ext cx="765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PT Sans"/>
              </a:rPr>
              <a:t>План нашей тренировки</a:t>
            </a:r>
            <a:r>
              <a:rPr lang="ru-RU" dirty="0" smtClean="0">
                <a:solidFill>
                  <a:srgbClr val="3E3E3E"/>
                </a:solidFill>
                <a:latin typeface="PT Sans"/>
              </a:rPr>
              <a:t>:</a:t>
            </a:r>
            <a:endParaRPr lang="ru-RU" dirty="0">
              <a:solidFill>
                <a:srgbClr val="3E3E3E"/>
              </a:solidFill>
              <a:latin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287" y="2265159"/>
            <a:ext cx="7841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5.«Ролики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ролью роликов хорошо справляются крышечки от пластиковых бутылок. «Надеваем» ролики на указательный и средний пальцы и поехали кататься по столу. Будьте аккуратны, это очень скоростной вид спорта. Иногда руки сталкиваются друг с другом, падают, теряют ролики, долго не могут встать, дрыгают ногами и кричат что-то неразборчивое. И такие моменты не могут не вызвать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смеха.</a:t>
            </a:r>
          </a:p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6.«Упражнения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 мячом».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Вместо мячика используем контейнеры из-под киндеров. В них насыпаем соль, чтобы были поувесистее. И просто перекатываем из одной руки в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другую.</a:t>
            </a:r>
          </a:p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 «Паучьи бега».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Небольшая подготовка, из счетных палочек выкладываем дорожки, по которым будут бегать наши руки-пауки. Ставим ручки на старт. Ладони от стола приподняты опора на все пять пальцев, ну чтобы на пауков было похоже. Внимание! Марш! И побежали пауки, ножками перебирают, торопятся. Иногда забываются, заползают на стены и даже нам на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головы.</a:t>
            </a:r>
          </a:p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8.Тренировка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окончена!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Можно идти домой! Стоп! А «уборка»? Палочки то по всему столу разбросаны! Собираем палочки одной рукой по одной штучке.</a:t>
            </a:r>
            <a:endParaRPr lang="ru-RU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49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414" y="0"/>
            <a:ext cx="378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Ловкость пальцев</a:t>
            </a:r>
            <a:endParaRPr lang="ru-RU" sz="3600" b="1" i="0" dirty="0">
              <a:solidFill>
                <a:srgbClr val="3E3E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Ð´ÐµÐ²Ð¾ÑÐºÐ¸-Ð½Ð°Ð½Ð¸Ð·ÑÐ²Ð°ÑÑ-Ð±ÑÑÐ¸Ð½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4" y="646331"/>
            <a:ext cx="71532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768" y="3865782"/>
            <a:ext cx="739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Для того, чтобы научиться управляться с мелкими предметами, нужны…. мелкие предметы.</a:t>
            </a:r>
          </a:p>
          <a:p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Бисероплетение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вязание, вышивание – все это здорово влияет на развитие моторики.</a:t>
            </a:r>
            <a:endParaRPr lang="ru-RU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772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1126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SADIK</cp:lastModifiedBy>
  <cp:revision>26</cp:revision>
  <dcterms:created xsi:type="dcterms:W3CDTF">2013-11-19T05:52:05Z</dcterms:created>
  <dcterms:modified xsi:type="dcterms:W3CDTF">2018-10-24T07:39:33Z</dcterms:modified>
</cp:coreProperties>
</file>