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299" r:id="rId3"/>
    <p:sldId id="297" r:id="rId4"/>
    <p:sldId id="298" r:id="rId5"/>
    <p:sldId id="296" r:id="rId6"/>
    <p:sldId id="302" r:id="rId7"/>
    <p:sldId id="303" r:id="rId8"/>
    <p:sldId id="304" r:id="rId9"/>
    <p:sldId id="300"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9" autoAdjust="0"/>
    <p:restoredTop sz="94660"/>
  </p:normalViewPr>
  <p:slideViewPr>
    <p:cSldViewPr>
      <p:cViewPr varScale="1">
        <p:scale>
          <a:sx n="83" d="100"/>
          <a:sy n="83" d="100"/>
        </p:scale>
        <p:origin x="-1378" y="-67"/>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13C0546-4D68-4721-A73F-DB7C2346E66A}" type="datetimeFigureOut">
              <a:rPr lang="ru-RU" smtClean="0"/>
              <a:pPr/>
              <a:t>16.05.2022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CEB7E-333F-4425-9D78-EF9538A328F5}" type="slidenum">
              <a:rPr lang="ru-RU" smtClean="0"/>
              <a:pPr/>
              <a:t>‹#›</a:t>
            </a:fld>
            <a:endParaRPr lang="ru-RU"/>
          </a:p>
        </p:txBody>
      </p:sp>
    </p:spTree>
    <p:extLst>
      <p:ext uri="{BB962C8B-B14F-4D97-AF65-F5344CB8AC3E}">
        <p14:creationId xmlns:p14="http://schemas.microsoft.com/office/powerpoint/2010/main" xmlns="" val="176476323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3C0546-4D68-4721-A73F-DB7C2346E66A}" type="datetimeFigureOut">
              <a:rPr lang="ru-RU" smtClean="0"/>
              <a:pPr/>
              <a:t>16.05.2022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CEB7E-333F-4425-9D78-EF9538A328F5}" type="slidenum">
              <a:rPr lang="ru-RU" smtClean="0"/>
              <a:pPr/>
              <a:t>‹#›</a:t>
            </a:fld>
            <a:endParaRPr lang="ru-RU"/>
          </a:p>
        </p:txBody>
      </p:sp>
    </p:spTree>
    <p:extLst>
      <p:ext uri="{BB962C8B-B14F-4D97-AF65-F5344CB8AC3E}">
        <p14:creationId xmlns:p14="http://schemas.microsoft.com/office/powerpoint/2010/main" xmlns="" val="300806379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3C0546-4D68-4721-A73F-DB7C2346E66A}" type="datetimeFigureOut">
              <a:rPr lang="ru-RU" smtClean="0"/>
              <a:pPr/>
              <a:t>16.05.2022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CEB7E-333F-4425-9D78-EF9538A328F5}" type="slidenum">
              <a:rPr lang="ru-RU" smtClean="0"/>
              <a:pPr/>
              <a:t>‹#›</a:t>
            </a:fld>
            <a:endParaRPr lang="ru-RU"/>
          </a:p>
        </p:txBody>
      </p:sp>
    </p:spTree>
    <p:extLst>
      <p:ext uri="{BB962C8B-B14F-4D97-AF65-F5344CB8AC3E}">
        <p14:creationId xmlns:p14="http://schemas.microsoft.com/office/powerpoint/2010/main" xmlns="" val="394985289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3C0546-4D68-4721-A73F-DB7C2346E66A}" type="datetimeFigureOut">
              <a:rPr lang="ru-RU" smtClean="0"/>
              <a:pPr/>
              <a:t>16.05.2022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CEB7E-333F-4425-9D78-EF9538A328F5}" type="slidenum">
              <a:rPr lang="ru-RU" smtClean="0"/>
              <a:pPr/>
              <a:t>‹#›</a:t>
            </a:fld>
            <a:endParaRPr lang="ru-RU"/>
          </a:p>
        </p:txBody>
      </p:sp>
    </p:spTree>
    <p:extLst>
      <p:ext uri="{BB962C8B-B14F-4D97-AF65-F5344CB8AC3E}">
        <p14:creationId xmlns:p14="http://schemas.microsoft.com/office/powerpoint/2010/main" xmlns="" val="62556724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13C0546-4D68-4721-A73F-DB7C2346E66A}" type="datetimeFigureOut">
              <a:rPr lang="ru-RU" smtClean="0"/>
              <a:pPr/>
              <a:t>16.05.2022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CEB7E-333F-4425-9D78-EF9538A328F5}" type="slidenum">
              <a:rPr lang="ru-RU" smtClean="0"/>
              <a:pPr/>
              <a:t>‹#›</a:t>
            </a:fld>
            <a:endParaRPr lang="ru-RU"/>
          </a:p>
        </p:txBody>
      </p:sp>
    </p:spTree>
    <p:extLst>
      <p:ext uri="{BB962C8B-B14F-4D97-AF65-F5344CB8AC3E}">
        <p14:creationId xmlns:p14="http://schemas.microsoft.com/office/powerpoint/2010/main" xmlns="" val="94629828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13C0546-4D68-4721-A73F-DB7C2346E66A}" type="datetimeFigureOut">
              <a:rPr lang="ru-RU" smtClean="0"/>
              <a:pPr/>
              <a:t>16.05.2022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DCEB7E-333F-4425-9D78-EF9538A328F5}" type="slidenum">
              <a:rPr lang="ru-RU" smtClean="0"/>
              <a:pPr/>
              <a:t>‹#›</a:t>
            </a:fld>
            <a:endParaRPr lang="ru-RU"/>
          </a:p>
        </p:txBody>
      </p:sp>
    </p:spTree>
    <p:extLst>
      <p:ext uri="{BB962C8B-B14F-4D97-AF65-F5344CB8AC3E}">
        <p14:creationId xmlns:p14="http://schemas.microsoft.com/office/powerpoint/2010/main" xmlns="" val="398882706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13C0546-4D68-4721-A73F-DB7C2346E66A}" type="datetimeFigureOut">
              <a:rPr lang="ru-RU" smtClean="0"/>
              <a:pPr/>
              <a:t>16.05.2022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DCEB7E-333F-4425-9D78-EF9538A328F5}" type="slidenum">
              <a:rPr lang="ru-RU" smtClean="0"/>
              <a:pPr/>
              <a:t>‹#›</a:t>
            </a:fld>
            <a:endParaRPr lang="ru-RU"/>
          </a:p>
        </p:txBody>
      </p:sp>
    </p:spTree>
    <p:extLst>
      <p:ext uri="{BB962C8B-B14F-4D97-AF65-F5344CB8AC3E}">
        <p14:creationId xmlns:p14="http://schemas.microsoft.com/office/powerpoint/2010/main" xmlns="" val="37830034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13C0546-4D68-4721-A73F-DB7C2346E66A}" type="datetimeFigureOut">
              <a:rPr lang="ru-RU" smtClean="0"/>
              <a:pPr/>
              <a:t>16.05.2022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DCEB7E-333F-4425-9D78-EF9538A328F5}" type="slidenum">
              <a:rPr lang="ru-RU" smtClean="0"/>
              <a:pPr/>
              <a:t>‹#›</a:t>
            </a:fld>
            <a:endParaRPr lang="ru-RU"/>
          </a:p>
        </p:txBody>
      </p:sp>
    </p:spTree>
    <p:extLst>
      <p:ext uri="{BB962C8B-B14F-4D97-AF65-F5344CB8AC3E}">
        <p14:creationId xmlns:p14="http://schemas.microsoft.com/office/powerpoint/2010/main" xmlns="" val="226354755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13C0546-4D68-4721-A73F-DB7C2346E66A}" type="datetimeFigureOut">
              <a:rPr lang="ru-RU" smtClean="0"/>
              <a:pPr/>
              <a:t>16.05.2022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DCEB7E-333F-4425-9D78-EF9538A328F5}" type="slidenum">
              <a:rPr lang="ru-RU" smtClean="0"/>
              <a:pPr/>
              <a:t>‹#›</a:t>
            </a:fld>
            <a:endParaRPr lang="ru-RU"/>
          </a:p>
        </p:txBody>
      </p:sp>
    </p:spTree>
    <p:extLst>
      <p:ext uri="{BB962C8B-B14F-4D97-AF65-F5344CB8AC3E}">
        <p14:creationId xmlns:p14="http://schemas.microsoft.com/office/powerpoint/2010/main" xmlns="" val="319300100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13C0546-4D68-4721-A73F-DB7C2346E66A}" type="datetimeFigureOut">
              <a:rPr lang="ru-RU" smtClean="0"/>
              <a:pPr/>
              <a:t>16.05.2022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DCEB7E-333F-4425-9D78-EF9538A328F5}" type="slidenum">
              <a:rPr lang="ru-RU" smtClean="0"/>
              <a:pPr/>
              <a:t>‹#›</a:t>
            </a:fld>
            <a:endParaRPr lang="ru-RU"/>
          </a:p>
        </p:txBody>
      </p:sp>
    </p:spTree>
    <p:extLst>
      <p:ext uri="{BB962C8B-B14F-4D97-AF65-F5344CB8AC3E}">
        <p14:creationId xmlns:p14="http://schemas.microsoft.com/office/powerpoint/2010/main" xmlns="" val="249542081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13C0546-4D68-4721-A73F-DB7C2346E66A}" type="datetimeFigureOut">
              <a:rPr lang="ru-RU" smtClean="0"/>
              <a:pPr/>
              <a:t>16.05.2022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DCEB7E-333F-4425-9D78-EF9538A328F5}" type="slidenum">
              <a:rPr lang="ru-RU" smtClean="0"/>
              <a:pPr/>
              <a:t>‹#›</a:t>
            </a:fld>
            <a:endParaRPr lang="ru-RU"/>
          </a:p>
        </p:txBody>
      </p:sp>
    </p:spTree>
    <p:extLst>
      <p:ext uri="{BB962C8B-B14F-4D97-AF65-F5344CB8AC3E}">
        <p14:creationId xmlns:p14="http://schemas.microsoft.com/office/powerpoint/2010/main" xmlns="" val="306421841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C0546-4D68-4721-A73F-DB7C2346E66A}" type="datetimeFigureOut">
              <a:rPr lang="ru-RU" smtClean="0"/>
              <a:pPr/>
              <a:t>16.05.2022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CEB7E-333F-4425-9D78-EF9538A328F5}" type="slidenum">
              <a:rPr lang="ru-RU" smtClean="0"/>
              <a:pPr/>
              <a:t>‹#›</a:t>
            </a:fld>
            <a:endParaRPr lang="ru-RU"/>
          </a:p>
        </p:txBody>
      </p:sp>
    </p:spTree>
    <p:extLst>
      <p:ext uri="{BB962C8B-B14F-4D97-AF65-F5344CB8AC3E}">
        <p14:creationId xmlns:p14="http://schemas.microsoft.com/office/powerpoint/2010/main" xmlns="" val="3688116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mp;Kcy;&amp;acy;&amp;rcy;&amp;tcy;&amp;icy;&amp;ncy;&amp;kcy;&amp;icy; &amp;pcy;&amp;ocy; &amp;zcy;&amp;acy;&amp;pcy;&amp;rcy;&amp;ocy;&amp;scy;&amp;ucy; &amp;fcy;&amp;ocy;&amp;ncy; &amp;dcy;&amp;lcy;&amp;yacy; &amp;pcy;&amp;rcy;&amp;iecy;&amp;zcy;&amp;iecy;&amp;ncy;&amp;tcy;&amp;acy;&amp;tscy;&amp;icy;&amp;icy;"/>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9423" y="-23456"/>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48854" y="1066497"/>
            <a:ext cx="5115234" cy="4739759"/>
          </a:xfrm>
          <a:prstGeom prst="rect">
            <a:avLst/>
          </a:prstGeom>
          <a:noFill/>
        </p:spPr>
        <p:txBody>
          <a:bodyPr wrap="square" rtlCol="0">
            <a:spAutoFit/>
          </a:bodyPr>
          <a:lstStyle/>
          <a:p>
            <a:pPr algn="ctr"/>
            <a:r>
              <a:rPr lang="ru-RU" sz="5400" b="1" i="1" dirty="0" smtClean="0">
                <a:solidFill>
                  <a:srgbClr val="0070C0"/>
                </a:solidFill>
              </a:rPr>
              <a:t>С</a:t>
            </a:r>
            <a:r>
              <a:rPr lang="ru-RU" sz="5400" b="1" i="1" dirty="0" smtClean="0">
                <a:solidFill>
                  <a:srgbClr val="FF0000"/>
                </a:solidFill>
              </a:rPr>
              <a:t>о</a:t>
            </a:r>
            <a:r>
              <a:rPr lang="ru-RU" sz="5400" b="1" i="1" dirty="0" smtClean="0">
                <a:solidFill>
                  <a:srgbClr val="00B050"/>
                </a:solidFill>
              </a:rPr>
              <a:t>в</a:t>
            </a:r>
            <a:r>
              <a:rPr lang="ru-RU" sz="5400" b="1" i="1" dirty="0" smtClean="0">
                <a:solidFill>
                  <a:srgbClr val="FF0000"/>
                </a:solidFill>
              </a:rPr>
              <a:t>е</a:t>
            </a:r>
            <a:r>
              <a:rPr lang="ru-RU" sz="5400" b="1" i="1" dirty="0" smtClean="0">
                <a:solidFill>
                  <a:srgbClr val="0070C0"/>
                </a:solidFill>
              </a:rPr>
              <a:t>т</a:t>
            </a:r>
            <a:r>
              <a:rPr lang="ru-RU" sz="5400" b="1" i="1" dirty="0" smtClean="0">
                <a:solidFill>
                  <a:srgbClr val="FF0000"/>
                </a:solidFill>
              </a:rPr>
              <a:t>ы</a:t>
            </a:r>
            <a:r>
              <a:rPr lang="ru-RU" sz="5400" b="1" i="1" dirty="0" smtClean="0">
                <a:solidFill>
                  <a:srgbClr val="0070C0"/>
                </a:solidFill>
              </a:rPr>
              <a:t> </a:t>
            </a:r>
            <a:r>
              <a:rPr lang="ru-RU" sz="5400" b="1" i="1" dirty="0" smtClean="0">
                <a:solidFill>
                  <a:srgbClr val="FF0000"/>
                </a:solidFill>
              </a:rPr>
              <a:t>психолога</a:t>
            </a:r>
          </a:p>
          <a:p>
            <a:pPr algn="ctr"/>
            <a:r>
              <a:rPr lang="ru-RU" sz="5400" b="1" i="1" dirty="0" smtClean="0">
                <a:solidFill>
                  <a:srgbClr val="0070C0"/>
                </a:solidFill>
              </a:rPr>
              <a:t>р</a:t>
            </a:r>
            <a:r>
              <a:rPr lang="ru-RU" sz="5400" b="1" i="1" dirty="0" smtClean="0">
                <a:solidFill>
                  <a:srgbClr val="FF0000"/>
                </a:solidFill>
              </a:rPr>
              <a:t>о</a:t>
            </a:r>
            <a:r>
              <a:rPr lang="ru-RU" sz="5400" b="1" i="1" dirty="0" smtClean="0">
                <a:solidFill>
                  <a:srgbClr val="00B050"/>
                </a:solidFill>
              </a:rPr>
              <a:t>д</a:t>
            </a:r>
            <a:r>
              <a:rPr lang="ru-RU" sz="5400" b="1" i="1" dirty="0" smtClean="0">
                <a:solidFill>
                  <a:srgbClr val="FF0000"/>
                </a:solidFill>
              </a:rPr>
              <a:t>и</a:t>
            </a:r>
            <a:r>
              <a:rPr lang="ru-RU" sz="5400" b="1" i="1" dirty="0" smtClean="0">
                <a:solidFill>
                  <a:srgbClr val="00B050"/>
                </a:solidFill>
              </a:rPr>
              <a:t>т</a:t>
            </a:r>
            <a:r>
              <a:rPr lang="ru-RU" sz="5400" b="1" i="1" dirty="0" smtClean="0">
                <a:solidFill>
                  <a:srgbClr val="FF0000"/>
                </a:solidFill>
              </a:rPr>
              <a:t>е</a:t>
            </a:r>
            <a:r>
              <a:rPr lang="ru-RU" sz="5400" b="1" i="1" dirty="0" smtClean="0">
                <a:solidFill>
                  <a:srgbClr val="00B050"/>
                </a:solidFill>
              </a:rPr>
              <a:t>л</a:t>
            </a:r>
            <a:r>
              <a:rPr lang="ru-RU" sz="5400" b="1" i="1" dirty="0" smtClean="0">
                <a:solidFill>
                  <a:srgbClr val="FF0000"/>
                </a:solidFill>
              </a:rPr>
              <a:t>я</a:t>
            </a:r>
            <a:r>
              <a:rPr lang="ru-RU" sz="5400" b="1" i="1" dirty="0" smtClean="0">
                <a:solidFill>
                  <a:srgbClr val="0070C0"/>
                </a:solidFill>
              </a:rPr>
              <a:t>м</a:t>
            </a:r>
          </a:p>
          <a:p>
            <a:pPr algn="ctr"/>
            <a:r>
              <a:rPr lang="ru-RU" sz="5400" b="1" i="1" dirty="0" smtClean="0">
                <a:solidFill>
                  <a:srgbClr val="0070C0"/>
                </a:solidFill>
              </a:rPr>
              <a:t> б</a:t>
            </a:r>
            <a:r>
              <a:rPr lang="ru-RU" sz="5400" b="1" i="1" dirty="0" smtClean="0">
                <a:solidFill>
                  <a:srgbClr val="FF0000"/>
                </a:solidFill>
              </a:rPr>
              <a:t>у</a:t>
            </a:r>
            <a:r>
              <a:rPr lang="ru-RU" sz="5400" b="1" i="1" dirty="0" smtClean="0">
                <a:solidFill>
                  <a:srgbClr val="0070C0"/>
                </a:solidFill>
              </a:rPr>
              <a:t>д</a:t>
            </a:r>
            <a:r>
              <a:rPr lang="ru-RU" sz="5400" b="1" i="1" dirty="0" smtClean="0">
                <a:solidFill>
                  <a:srgbClr val="FF0000"/>
                </a:solidFill>
              </a:rPr>
              <a:t>у</a:t>
            </a:r>
            <a:r>
              <a:rPr lang="ru-RU" sz="5400" b="1" i="1" dirty="0" smtClean="0">
                <a:solidFill>
                  <a:srgbClr val="00B050"/>
                </a:solidFill>
              </a:rPr>
              <a:t>щ</a:t>
            </a:r>
            <a:r>
              <a:rPr lang="ru-RU" sz="5400" b="1" i="1" dirty="0" smtClean="0">
                <a:solidFill>
                  <a:srgbClr val="FF0000"/>
                </a:solidFill>
              </a:rPr>
              <a:t>е</a:t>
            </a:r>
            <a:r>
              <a:rPr lang="ru-RU" sz="5400" b="1" i="1" dirty="0" smtClean="0">
                <a:solidFill>
                  <a:srgbClr val="0070C0"/>
                </a:solidFill>
              </a:rPr>
              <a:t>г</a:t>
            </a:r>
            <a:r>
              <a:rPr lang="ru-RU" sz="5400" b="1" i="1" dirty="0" smtClean="0">
                <a:solidFill>
                  <a:srgbClr val="FF0000"/>
                </a:solidFill>
              </a:rPr>
              <a:t>о</a:t>
            </a:r>
            <a:r>
              <a:rPr lang="ru-RU" sz="5400" b="1" i="1" dirty="0" smtClean="0">
                <a:solidFill>
                  <a:srgbClr val="0070C0"/>
                </a:solidFill>
              </a:rPr>
              <a:t> </a:t>
            </a:r>
            <a:r>
              <a:rPr lang="ru-RU" sz="5400" b="1" i="1" dirty="0" smtClean="0">
                <a:solidFill>
                  <a:srgbClr val="00B050"/>
                </a:solidFill>
              </a:rPr>
              <a:t>п</a:t>
            </a:r>
            <a:r>
              <a:rPr lang="ru-RU" sz="5400" b="1" i="1" dirty="0" smtClean="0">
                <a:solidFill>
                  <a:srgbClr val="FF0000"/>
                </a:solidFill>
              </a:rPr>
              <a:t>е</a:t>
            </a:r>
            <a:r>
              <a:rPr lang="ru-RU" sz="5400" b="1" i="1" dirty="0" smtClean="0">
                <a:solidFill>
                  <a:srgbClr val="0070C0"/>
                </a:solidFill>
              </a:rPr>
              <a:t>рв</a:t>
            </a:r>
            <a:r>
              <a:rPr lang="ru-RU" sz="5400" b="1" i="1" dirty="0" smtClean="0">
                <a:solidFill>
                  <a:srgbClr val="FF0000"/>
                </a:solidFill>
              </a:rPr>
              <a:t>о</a:t>
            </a:r>
            <a:r>
              <a:rPr lang="ru-RU" sz="5400" b="1" i="1" dirty="0" smtClean="0">
                <a:solidFill>
                  <a:srgbClr val="0070C0"/>
                </a:solidFill>
              </a:rPr>
              <a:t>кл</a:t>
            </a:r>
            <a:r>
              <a:rPr lang="ru-RU" sz="5400" b="1" i="1" dirty="0" smtClean="0">
                <a:solidFill>
                  <a:srgbClr val="FF0000"/>
                </a:solidFill>
              </a:rPr>
              <a:t>а</a:t>
            </a:r>
            <a:r>
              <a:rPr lang="ru-RU" sz="5400" b="1" i="1" dirty="0" smtClean="0">
                <a:solidFill>
                  <a:srgbClr val="0070C0"/>
                </a:solidFill>
              </a:rPr>
              <a:t>сс</a:t>
            </a:r>
            <a:r>
              <a:rPr lang="ru-RU" sz="5400" b="1" i="1" dirty="0" smtClean="0">
                <a:solidFill>
                  <a:srgbClr val="00B050"/>
                </a:solidFill>
              </a:rPr>
              <a:t>н</a:t>
            </a:r>
            <a:r>
              <a:rPr lang="ru-RU" sz="5400" b="1" i="1" dirty="0" smtClean="0">
                <a:solidFill>
                  <a:srgbClr val="FF0000"/>
                </a:solidFill>
              </a:rPr>
              <a:t>и</a:t>
            </a:r>
            <a:r>
              <a:rPr lang="ru-RU" sz="5400" b="1" i="1" dirty="0" smtClean="0">
                <a:solidFill>
                  <a:srgbClr val="0070C0"/>
                </a:solidFill>
              </a:rPr>
              <a:t>к</a:t>
            </a:r>
            <a:r>
              <a:rPr lang="ru-RU" sz="5400" b="1" i="1" dirty="0" smtClean="0">
                <a:solidFill>
                  <a:srgbClr val="FF0000"/>
                </a:solidFill>
              </a:rPr>
              <a:t>а</a:t>
            </a:r>
          </a:p>
          <a:p>
            <a:pPr algn="ctr"/>
            <a:r>
              <a:rPr lang="ru-RU" sz="1600" dirty="0" smtClean="0"/>
              <a:t>Педагог-психолог </a:t>
            </a:r>
            <a:r>
              <a:rPr lang="ru-RU" sz="1600" dirty="0" err="1" smtClean="0"/>
              <a:t>Балина</a:t>
            </a:r>
            <a:r>
              <a:rPr lang="ru-RU" sz="1600" dirty="0" smtClean="0"/>
              <a:t> В. Д.</a:t>
            </a:r>
          </a:p>
          <a:p>
            <a:pPr algn="ctr"/>
            <a:r>
              <a:rPr lang="ru-RU" sz="1600" dirty="0" smtClean="0"/>
              <a:t>Педагог-психолог: </a:t>
            </a:r>
            <a:r>
              <a:rPr lang="ru-RU" sz="1600" dirty="0" err="1" smtClean="0"/>
              <a:t>Голыгина</a:t>
            </a:r>
            <a:r>
              <a:rPr lang="ru-RU" sz="1600" dirty="0" smtClean="0"/>
              <a:t> П. Ю.</a:t>
            </a:r>
            <a:endParaRPr lang="ru-RU" sz="1600" dirty="0" smtClean="0"/>
          </a:p>
        </p:txBody>
      </p:sp>
      <p:pic>
        <p:nvPicPr>
          <p:cNvPr id="1026" name="Picture 2" descr="&amp;Kcy;&amp;acy;&amp;rcy;&amp;tcy;&amp;icy;&amp;ncy;&amp;kcy;&amp;icy; &amp;pcy;&amp;ocy; &amp;zcy;&amp;acy;&amp;pcy;&amp;rcy;&amp;ocy;&amp;scy;&amp;ucy; &amp;pcy;&amp;iecy;&amp;rcy;&amp;vcy;&amp;ocy;&amp;kcy;&amp;lcy;&amp;acy;&amp;scy;&amp;scy;&amp;ncy;&amp;icy;&amp;kcy; &amp;acy;&amp;ncy;&amp;icy;&amp;mcy;&amp;acy;&amp;tscy;&amp;icy;&amp;yacy;"/>
          <p:cNvPicPr>
            <a:picLocks noChangeAspect="1" noChangeArrowheads="1" noCrop="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508104" y="1066497"/>
            <a:ext cx="3289840" cy="45169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988543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2391" y="1588"/>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662056" y="764704"/>
            <a:ext cx="8136904" cy="4524315"/>
          </a:xfrm>
          <a:prstGeom prst="rect">
            <a:avLst/>
          </a:prstGeom>
        </p:spPr>
        <p:txBody>
          <a:bodyPr wrap="square">
            <a:spAutoFit/>
          </a:bodyPr>
          <a:lstStyle/>
          <a:p>
            <a:pPr algn="ctr"/>
            <a:r>
              <a:rPr lang="ru-RU" sz="2400" b="1" dirty="0">
                <a:solidFill>
                  <a:srgbClr val="FF0000"/>
                </a:solidFill>
                <a:latin typeface="+mj-lt"/>
                <a:ea typeface="Times New Roman"/>
              </a:rPr>
              <a:t>К семи годам ребёнок </a:t>
            </a:r>
            <a:r>
              <a:rPr lang="ru-RU" sz="2400" b="1" dirty="0" smtClean="0">
                <a:solidFill>
                  <a:srgbClr val="FF0000"/>
                </a:solidFill>
                <a:latin typeface="+mj-lt"/>
                <a:ea typeface="Times New Roman"/>
              </a:rPr>
              <a:t>научается</a:t>
            </a:r>
            <a:r>
              <a:rPr lang="ru-RU" sz="2400" b="1" dirty="0" smtClean="0">
                <a:solidFill>
                  <a:srgbClr val="FF0000"/>
                </a:solidFill>
                <a:latin typeface="+mj-lt"/>
                <a:ea typeface="Times New Roman"/>
              </a:rPr>
              <a:t>: </a:t>
            </a:r>
            <a:endParaRPr lang="ru-RU" sz="2400" b="1" dirty="0" smtClean="0">
              <a:solidFill>
                <a:srgbClr val="FF0000"/>
              </a:solidFill>
              <a:latin typeface="+mj-lt"/>
              <a:ea typeface="Times New Roman"/>
            </a:endParaRPr>
          </a:p>
          <a:p>
            <a:pPr algn="just"/>
            <a:r>
              <a:rPr lang="ru-RU" sz="2400" dirty="0" smtClean="0">
                <a:latin typeface="+mj-lt"/>
                <a:ea typeface="Times New Roman"/>
              </a:rPr>
              <a:t>Выполнять </a:t>
            </a:r>
            <a:r>
              <a:rPr lang="ru-RU" sz="2400" dirty="0">
                <a:latin typeface="+mj-lt"/>
                <a:ea typeface="Times New Roman"/>
              </a:rPr>
              <a:t>задания, не отвлекаясь, около 20 минут. Находить 10 отличий между предметами. Удерживать в поле зрения не менее 10 предметов. Выполнять самостоятельно задания по предложенному образцу. Копировать в точности узор или движение. Уметь находить одинаковые предметы. Объединять предметы в группы по определённым признакам. Находить закономерность в построении ряда предметов. Выделять предмет, не подходящий к общим признакам. Уметь выстроить последовательность событий и составлять связный рассказ по картинкам. Решать логические задачи</a:t>
            </a:r>
            <a:r>
              <a:rPr lang="ru-RU" sz="2400" dirty="0" smtClean="0">
                <a:latin typeface="+mj-lt"/>
                <a:ea typeface="Times New Roman"/>
              </a:rPr>
              <a:t>.</a:t>
            </a:r>
            <a:endParaRPr lang="ru-RU" sz="2400" dirty="0">
              <a:latin typeface="+mj-lt"/>
            </a:endParaRPr>
          </a:p>
        </p:txBody>
      </p:sp>
    </p:spTree>
    <p:extLst>
      <p:ext uri="{BB962C8B-B14F-4D97-AF65-F5344CB8AC3E}">
        <p14:creationId xmlns:p14="http://schemas.microsoft.com/office/powerpoint/2010/main" xmlns="" val="228653486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amp;Kcy;&amp;acy;&amp;rcy;&amp;tcy;&amp;icy;&amp;ncy;&amp;kcy;&amp;icy; &amp;pcy;&amp;ocy; &amp;zcy;&amp;acy;&amp;pcy;&amp;rcy;&amp;ocy;&amp;scy;&amp;ucy; &amp;zcy;&amp;iecy;&amp;lcy;&amp;iecy;&amp;ncy;&amp;ycy;&amp;jcy; &amp;fcy;&amp;ocy;&amp;ncy; &amp;dcy;&amp;lcy;&amp;yacy; &amp;pcy;&amp;rcy;&amp;iecy;&amp;zcy;&amp;iecy;&amp;ncy;&amp;tcy;&amp;acy;&amp;tscy;&amp;icy;&amp;icy; powerpoint"/>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2033862" y="548680"/>
            <a:ext cx="6624736" cy="3416320"/>
          </a:xfrm>
          <a:prstGeom prst="rect">
            <a:avLst/>
          </a:prstGeom>
        </p:spPr>
        <p:txBody>
          <a:bodyPr wrap="square">
            <a:spAutoFit/>
          </a:bodyPr>
          <a:lstStyle/>
          <a:p>
            <a:pPr algn="just"/>
            <a:r>
              <a:rPr lang="ru-RU" sz="2400" b="1" dirty="0">
                <a:solidFill>
                  <a:srgbClr val="FF0000"/>
                </a:solidFill>
              </a:rPr>
              <a:t>Адаптация к школе </a:t>
            </a:r>
            <a:r>
              <a:rPr lang="ru-RU" sz="2400" dirty="0"/>
              <a:t>- процесс привыкания к новым школьным условиям, который каждый первоклассник переживает и осознает по-своему. Период адаптации ребенка к школе длится от 2-3 недель до полугода. Это зависит от многих факторов: индивидуальных особенностей ребенка, типа учебного заведения, уровня сложности образовательных программ, степени подготовленности ребенка к школе и т.д</a:t>
            </a:r>
            <a:r>
              <a:rPr lang="ru-RU" dirty="0"/>
              <a:t>. </a:t>
            </a:r>
          </a:p>
        </p:txBody>
      </p:sp>
      <p:pic>
        <p:nvPicPr>
          <p:cNvPr id="7180" name="Picture 12" descr="&amp;Kcy;&amp;acy;&amp;rcy;&amp;tcy;&amp;icy;&amp;ncy;&amp;kcy;&amp;icy; &amp;pcy;&amp;ocy; &amp;zcy;&amp;acy;&amp;pcy;&amp;rcy;&amp;ocy;&amp;scy;&amp;ucy; &amp;dcy;&amp;iecy;&amp;tcy;&amp;icy;  &amp;acy;&amp;ncy;&amp;icy;&amp;mcy;&amp;icy;&amp;rcy;&amp;ocy;&amp;vcy;&amp;acy;&amp;ncy;&amp;ncy;&amp;ycy;&amp;jcy;"/>
          <p:cNvPicPr>
            <a:picLocks noChangeAspect="1" noChangeArrowheads="1" noCrop="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23528" y="3140968"/>
            <a:ext cx="3456384" cy="34391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214680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9644"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395536" y="188640"/>
            <a:ext cx="6192688" cy="6006773"/>
          </a:xfrm>
          <a:prstGeom prst="rect">
            <a:avLst/>
          </a:prstGeom>
        </p:spPr>
        <p:txBody>
          <a:bodyPr wrap="square">
            <a:spAutoFit/>
          </a:bodyPr>
          <a:lstStyle/>
          <a:p>
            <a:pPr>
              <a:spcAft>
                <a:spcPts val="1000"/>
              </a:spcAft>
            </a:pPr>
            <a:r>
              <a:rPr lang="ru-RU" sz="3200" b="1" dirty="0">
                <a:solidFill>
                  <a:srgbClr val="C00000"/>
                </a:solidFill>
                <a:latin typeface="+mj-lt"/>
                <a:ea typeface="Times New Roman"/>
                <a:cs typeface="Times New Roman"/>
              </a:rPr>
              <a:t>Признаки адаптации ребенка к школе: </a:t>
            </a:r>
            <a:endParaRPr lang="ru-RU" sz="3200" b="1" dirty="0" smtClean="0">
              <a:solidFill>
                <a:srgbClr val="C00000"/>
              </a:solidFill>
              <a:latin typeface="+mj-lt"/>
              <a:ea typeface="Times New Roman"/>
              <a:cs typeface="Times New Roman"/>
            </a:endParaRPr>
          </a:p>
          <a:p>
            <a:pPr algn="just">
              <a:spcAft>
                <a:spcPts val="1000"/>
              </a:spcAft>
            </a:pPr>
            <a:r>
              <a:rPr lang="ru-RU" sz="2400" dirty="0" smtClean="0">
                <a:latin typeface="+mj-lt"/>
                <a:ea typeface="Times New Roman"/>
                <a:cs typeface="Times New Roman"/>
              </a:rPr>
              <a:t>Ребенку </a:t>
            </a:r>
            <a:r>
              <a:rPr lang="ru-RU" sz="2400" dirty="0">
                <a:latin typeface="+mj-lt"/>
                <a:ea typeface="Times New Roman"/>
                <a:cs typeface="Times New Roman"/>
              </a:rPr>
              <a:t>в школе нравится, он идет туда с удовольствием, охотно рассказывает о своих успехах и неудачах. Старается прийти в школу пораньше, чтобы пообщаться с друзьями. В то же время, он понимает, что главная цель его пребывания в школе – учение. Ребенок не слишком устает: он активен, жизнерадостен, любопытен, редко простужается, хорошо спит, почти никогда не жалуется на боль в животе, голове, горле. У него появились друзья-одноклассники. Ему нравится его классный руководитель и большинство учителей предметников. </a:t>
            </a:r>
            <a:endParaRPr lang="ru-RU" sz="2400" dirty="0">
              <a:latin typeface="+mj-lt"/>
              <a:ea typeface="Calibri"/>
              <a:cs typeface="Times New Roman"/>
            </a:endParaRPr>
          </a:p>
        </p:txBody>
      </p:sp>
      <p:pic>
        <p:nvPicPr>
          <p:cNvPr id="8196" name="Picture 4" descr="&amp;Kcy;&amp;acy;&amp;rcy;&amp;tcy;&amp;icy;&amp;ncy;&amp;kcy;&amp;icy; &amp;pcy;&amp;ocy; &amp;zcy;&amp;acy;&amp;pcy;&amp;rcy;&amp;ocy;&amp;scy;&amp;ucy; &amp;dcy;&amp;iecy;&amp;tcy;&amp;icy;  &amp;acy;&amp;ncy;&amp;icy;&amp;mcy;&amp;icy;&amp;rcy;&amp;ocy;&amp;vcy;&amp;acy;&amp;ncy;&amp;ncy;&amp;ycy;&amp;jcy;"/>
          <p:cNvPicPr>
            <a:picLocks noChangeAspect="1" noChangeArrowheads="1" noCrop="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012160" y="2582437"/>
            <a:ext cx="2880320" cy="360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901418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350397" y="188640"/>
            <a:ext cx="7848872" cy="5909310"/>
          </a:xfrm>
          <a:prstGeom prst="rect">
            <a:avLst/>
          </a:prstGeom>
        </p:spPr>
        <p:txBody>
          <a:bodyPr wrap="square">
            <a:spAutoFit/>
          </a:bodyPr>
          <a:lstStyle/>
          <a:p>
            <a:r>
              <a:rPr lang="ru-RU" b="1" dirty="0">
                <a:solidFill>
                  <a:srgbClr val="FF0000"/>
                </a:solidFill>
              </a:rPr>
              <a:t>Нужно ли помогать ребенку с домашним заданием? </a:t>
            </a:r>
            <a:r>
              <a:rPr lang="ru-RU" dirty="0"/>
              <a:t>Некоторые первоклассники не могут справиться с домашними заданиями без помощи родителей. Однако дети должны и могут в одиночку справляться с домашней работой. Возьмите себе за правило так помогать ребенку, чтобы одновременно развивать его способности и самостоятельность. Даже дети, которые в детском саду со всем справлялись самостоятельно, в первом классе снова нуждаются в поддержке. Ничего удивительного, ведь в первый раз их будет оценивать учитель – совершенно чужой человек. Хвалите ребенка за промежуточные результаты. Это мотивирует и придает уверенности. Прежде всего, попытайтесь выяснить, почему дело застопорилось. «Как ты это посчитал?» или «Откуда ты взял эту цифру?» Не предлагайте иные способы решения, если ребенок не может разобраться. Не подсказывайте ребенку, если у вас чувство, что теперь он уверенно может доделать все один. Говорите с учителем о пробелах в знаниях вашего ребенка и советуйтесь. Если вы будете объяснять ребенку решения так же, как их ему объясняют в школе, вы меньше запутаете малыша. Ограничьте помощь в выполнении домашних заданий исключительными случаями: долгая болезнь или слишком сложный материал. Если вы занимаетесь с ребенком, пытайтесь не вмешиваться и по мере возможности держаться в стороне, позволяя ребенку самостоятельно думать, решать, считать и </a:t>
            </a:r>
            <a:r>
              <a:rPr lang="ru-RU" dirty="0" smtClean="0"/>
              <a:t>формулировать. В случаях затруднения объясните ребенку материал.</a:t>
            </a:r>
            <a:endParaRPr lang="ru-RU" dirty="0"/>
          </a:p>
        </p:txBody>
      </p:sp>
    </p:spTree>
    <p:extLst>
      <p:ext uri="{BB962C8B-B14F-4D97-AF65-F5344CB8AC3E}">
        <p14:creationId xmlns:p14="http://schemas.microsoft.com/office/powerpoint/2010/main" xmlns="" val="106861891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slide_4.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072874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descr="C:\Users\User\Desktop\78_big.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331640" y="0"/>
            <a:ext cx="5662091"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56329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38" name="Picture 2" descr="C:\Users\User\Desktop\image007.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55509" y="116632"/>
            <a:ext cx="8808979" cy="64807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631181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amp;Kcy;&amp;acy;&amp;rcy;&amp;tcy;&amp;icy;&amp;ncy;&amp;kcy;&amp;icy; &amp;pcy;&amp;ocy; &amp;zcy;&amp;acy;&amp;pcy;&amp;rcy;&amp;ocy;&amp;scy;&amp;ucy; &amp;rcy;&amp;iecy;&amp;bcy;&amp;iecy;&amp;ncy;&amp;ocy;&amp;kcy; &amp;scy; &amp;mcy;&amp;acy;&amp;mcy;&amp;ocy;&amp;jcy; &amp;acy;&amp;ncy;&amp;icy;&amp;mcy;&amp;icy;&amp;rcy;&amp;ocy;&amp;vcy;&amp;acy;&amp;ncy;&amp;ncy;&amp;ycy;&amp;jcy;"/>
          <p:cNvPicPr>
            <a:picLocks noChangeAspect="1" noChangeArrowheads="1" noCrop="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31024"/>
            <a:ext cx="9036496" cy="68269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139950" y="1484784"/>
            <a:ext cx="4536505" cy="769441"/>
          </a:xfrm>
          <a:prstGeom prst="rect">
            <a:avLst/>
          </a:prstGeom>
          <a:effectLst>
            <a:glow rad="2286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3200" b="1" i="1" dirty="0" smtClean="0"/>
              <a:t>ЛЮБИТЕ СВОИХ ДЕТЕЙ !</a:t>
            </a:r>
            <a:endParaRPr lang="ru-RU" sz="1400" b="1" i="1" dirty="0"/>
          </a:p>
          <a:p>
            <a:pPr algn="ctr"/>
            <a:endParaRPr lang="ru-RU" sz="1200" b="1" i="1" dirty="0" smtClean="0"/>
          </a:p>
        </p:txBody>
      </p:sp>
    </p:spTree>
    <p:extLst>
      <p:ext uri="{BB962C8B-B14F-4D97-AF65-F5344CB8AC3E}">
        <p14:creationId xmlns:p14="http://schemas.microsoft.com/office/powerpoint/2010/main" xmlns="" val="377472494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504</Words>
  <Application>Microsoft Office PowerPoint</Application>
  <PresentationFormat>Экран (4:3)</PresentationFormat>
  <Paragraphs>12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Полина</cp:lastModifiedBy>
  <cp:revision>49</cp:revision>
  <dcterms:created xsi:type="dcterms:W3CDTF">2016-09-24T07:32:03Z</dcterms:created>
  <dcterms:modified xsi:type="dcterms:W3CDTF">2022-05-16T03:46:54Z</dcterms:modified>
</cp:coreProperties>
</file>